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5" r:id="rId9"/>
    <p:sldId id="271" r:id="rId10"/>
    <p:sldId id="272" r:id="rId11"/>
    <p:sldId id="266" r:id="rId12"/>
    <p:sldId id="267" r:id="rId13"/>
    <p:sldId id="269" r:id="rId14"/>
  </p:sldIdLst>
  <p:sldSz cx="9144000" cy="5143500" type="screen16x9"/>
  <p:notesSz cx="6858000" cy="9144000"/>
  <p:embeddedFontLst>
    <p:embeddedFont>
      <p:font typeface="Play" pitchFamily="2" charset="0"/>
      <p:regular r:id="rId16"/>
      <p:bold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269"/>
    <a:srgbClr val="1483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330" autoAdjust="0"/>
  </p:normalViewPr>
  <p:slideViewPr>
    <p:cSldViewPr snapToGrid="0">
      <p:cViewPr varScale="1">
        <p:scale>
          <a:sx n="121" d="100"/>
          <a:sy n="121" d="100"/>
        </p:scale>
        <p:origin x="1264"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A726F688-98E2-D7F1-A848-256AC707BD8F}"/>
            </a:ext>
          </a:extLst>
        </p:cNvPr>
        <p:cNvGrpSpPr/>
        <p:nvPr/>
      </p:nvGrpSpPr>
      <p:grpSpPr>
        <a:xfrm>
          <a:off x="0" y="0"/>
          <a:ext cx="0" cy="0"/>
          <a:chOff x="0" y="0"/>
          <a:chExt cx="0" cy="0"/>
        </a:xfrm>
      </p:grpSpPr>
      <p:sp>
        <p:nvSpPr>
          <p:cNvPr id="92" name="Google Shape;92;g3626a366415_0_35:notes">
            <a:extLst>
              <a:ext uri="{FF2B5EF4-FFF2-40B4-BE49-F238E27FC236}">
                <a16:creationId xmlns:a16="http://schemas.microsoft.com/office/drawing/2014/main" id="{C0953C9C-F487-30B0-20E9-BC2D4A33BB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26a366415_0_35:notes">
            <a:extLst>
              <a:ext uri="{FF2B5EF4-FFF2-40B4-BE49-F238E27FC236}">
                <a16:creationId xmlns:a16="http://schemas.microsoft.com/office/drawing/2014/main" id="{7D25952B-F91D-A1EA-88FC-5842FB7EEF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spcBef>
                <a:spcPts val="1200"/>
              </a:spcBef>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578519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60e0be4ac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60e0be4ac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60e0be4a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60e0be4a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626a366415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626a36641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26a3664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26a3664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42950" lvl="0" indent="-285750" algn="l" rtl="0">
              <a:lnSpc>
                <a:spcPct val="115000"/>
              </a:lnSpc>
              <a:spcBef>
                <a:spcPts val="1200"/>
              </a:spcBef>
              <a:spcAft>
                <a:spcPts val="1200"/>
              </a:spcAft>
            </a:pPr>
            <a:r>
              <a:rPr lang="en-US" sz="1400" dirty="0">
                <a:solidFill>
                  <a:schemeClr val="dk1"/>
                </a:solidFill>
                <a:latin typeface="Play"/>
                <a:ea typeface="Play"/>
                <a:cs typeface="Play"/>
                <a:sym typeface="Play"/>
              </a:rPr>
              <a:t>Hello Everyone, I am Mikel Salazar. A researcher at IFE-Halden, in Norway that </a:t>
            </a:r>
            <a:r>
              <a:rPr lang="en-US" sz="2400" dirty="0"/>
              <a:t>participates in the creation of several standards to enable users to collaborate to share complex 3D and geospatial data across cultural and technological barriers.</a:t>
            </a:r>
            <a:endParaRPr lang="en-US" sz="2400" dirty="0">
              <a:solidFill>
                <a:schemeClr val="dk1"/>
              </a:solidFill>
              <a:latin typeface="Play"/>
              <a:ea typeface="Play"/>
              <a:cs typeface="Play"/>
              <a:sym typeface="Play"/>
            </a:endParaRPr>
          </a:p>
          <a:p>
            <a:pPr marL="800100" marR="0" lvl="0" indent="-342900" algn="l" defTabSz="914400" rtl="0" eaLnBrk="1" fontAlgn="auto" latinLnBrk="0" hangingPunct="1">
              <a:lnSpc>
                <a:spcPct val="115000"/>
              </a:lnSpc>
              <a:spcBef>
                <a:spcPts val="1200"/>
              </a:spcBef>
              <a:spcAft>
                <a:spcPts val="1200"/>
              </a:spcAft>
              <a:buClr>
                <a:srgbClr val="000000"/>
              </a:buClr>
              <a:buSzPts val="1100"/>
              <a:tabLst/>
              <a:defRPr/>
            </a:pPr>
            <a:r>
              <a:rPr lang="en-US" sz="2400" dirty="0"/>
              <a:t>In the VR department, we have experience building tools to manage emergencies in the nuclear sector, helping operators to avoid invisible hazards by using advanced visualization and navigation systems.</a:t>
            </a:r>
            <a:endParaRPr lang="en-US" sz="1400" dirty="0">
              <a:solidFill>
                <a:schemeClr val="dk1"/>
              </a:solidFill>
              <a:latin typeface="Play"/>
              <a:ea typeface="Play"/>
              <a:cs typeface="Play"/>
              <a:sym typeface="Play"/>
            </a:endParaRPr>
          </a:p>
          <a:p>
            <a:pPr marL="742950" lvl="0" indent="-285750" algn="l" rtl="0">
              <a:lnSpc>
                <a:spcPct val="115000"/>
              </a:lnSpc>
              <a:spcBef>
                <a:spcPts val="1200"/>
              </a:spcBef>
              <a:spcAft>
                <a:spcPts val="1200"/>
              </a:spcAft>
            </a:pPr>
            <a:r>
              <a:rPr lang="en-US" sz="1400" dirty="0">
                <a:solidFill>
                  <a:schemeClr val="dk1"/>
                </a:solidFill>
                <a:latin typeface="Play"/>
                <a:ea typeface="Play"/>
                <a:cs typeface="Play"/>
                <a:sym typeface="Play"/>
              </a:rPr>
              <a:t>However, to apply this experience to bigger facilities, Euclidean geometry is no longer enough… and that is why we are collaborating in the development of a new geospatial standard: GeoPose.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ad306767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ad306767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sz="1400" dirty="0">
                <a:solidFill>
                  <a:schemeClr val="dk1"/>
                </a:solidFill>
                <a:latin typeface="Play"/>
                <a:ea typeface="Play"/>
                <a:cs typeface="Play"/>
                <a:sym typeface="Play"/>
              </a:rPr>
              <a:t>It is a beautiful day outside. Too beautiful, in fact. (Over 100ºF outside</a:t>
            </a:r>
          </a:p>
          <a:p>
            <a:pPr marL="457200" lvl="0" indent="-298450" algn="l" rtl="0">
              <a:lnSpc>
                <a:spcPct val="115000"/>
              </a:lnSpc>
              <a:spcBef>
                <a:spcPts val="1200"/>
              </a:spcBef>
              <a:spcAft>
                <a:spcPts val="0"/>
              </a:spcAft>
              <a:buClr>
                <a:schemeClr val="dk1"/>
              </a:buClr>
              <a:buSzPts val="1100"/>
              <a:buChar char="●"/>
            </a:pPr>
            <a:r>
              <a:rPr lang="en" sz="1400" dirty="0">
                <a:solidFill>
                  <a:schemeClr val="dk1"/>
                </a:solidFill>
                <a:latin typeface="Play"/>
                <a:ea typeface="Play"/>
                <a:cs typeface="Play"/>
                <a:sym typeface="Play"/>
              </a:rPr>
              <a:t>Birds are not singing, flowers are not blowing.</a:t>
            </a:r>
            <a:endParaRPr sz="1400" dirty="0">
              <a:solidFill>
                <a:schemeClr val="dk1"/>
              </a:solidFill>
              <a:latin typeface="Play"/>
              <a:ea typeface="Play"/>
              <a:cs typeface="Play"/>
              <a:sym typeface="Play"/>
            </a:endParaRPr>
          </a:p>
          <a:p>
            <a:pPr marL="457200" lvl="0" indent="-298450" algn="l" rtl="0">
              <a:lnSpc>
                <a:spcPct val="115000"/>
              </a:lnSpc>
              <a:spcBef>
                <a:spcPts val="0"/>
              </a:spcBef>
              <a:spcAft>
                <a:spcPts val="0"/>
              </a:spcAft>
              <a:buClr>
                <a:schemeClr val="dk1"/>
              </a:buClr>
              <a:buSzPts val="1100"/>
              <a:buChar char="●"/>
            </a:pPr>
            <a:r>
              <a:rPr lang="en" sz="1400" dirty="0">
                <a:solidFill>
                  <a:schemeClr val="dk1"/>
                </a:solidFill>
                <a:latin typeface="Play"/>
                <a:ea typeface="Play"/>
                <a:cs typeface="Play"/>
                <a:sym typeface="Play"/>
              </a:rPr>
              <a:t>Fortunately, we can use geospatial information to find </a:t>
            </a:r>
            <a:r>
              <a:rPr lang="en-US" sz="1400" dirty="0">
                <a:solidFill>
                  <a:schemeClr val="dk1"/>
                </a:solidFill>
                <a:latin typeface="Play"/>
                <a:ea typeface="Play"/>
                <a:cs typeface="Play"/>
                <a:sym typeface="Play"/>
              </a:rPr>
              <a:t>a fountain or a bar (or even to guide others to bring us the beverages).</a:t>
            </a:r>
            <a:endParaRPr sz="1400" dirty="0">
              <a:solidFill>
                <a:schemeClr val="dk1"/>
              </a:solidFill>
              <a:latin typeface="Play"/>
              <a:ea typeface="Play"/>
              <a:cs typeface="Play"/>
              <a:sym typeface="Play"/>
            </a:endParaRPr>
          </a:p>
          <a:p>
            <a:pPr marL="457200" lvl="0" indent="-298450" algn="l" rtl="0">
              <a:lnSpc>
                <a:spcPct val="115000"/>
              </a:lnSpc>
              <a:spcBef>
                <a:spcPts val="0"/>
              </a:spcBef>
              <a:spcAft>
                <a:spcPts val="0"/>
              </a:spcAft>
              <a:buClr>
                <a:schemeClr val="dk1"/>
              </a:buClr>
              <a:buSzPts val="1100"/>
              <a:buChar char="●"/>
            </a:pPr>
            <a:r>
              <a:rPr lang="en" sz="1400" dirty="0">
                <a:solidFill>
                  <a:schemeClr val="dk1"/>
                </a:solidFill>
                <a:latin typeface="Play"/>
                <a:ea typeface="Play"/>
                <a:cs typeface="Play"/>
                <a:sym typeface="Play"/>
              </a:rPr>
              <a:t>In the not so distant future, things will not be so rosie.</a:t>
            </a:r>
            <a:endParaRPr sz="1400" dirty="0">
              <a:solidFill>
                <a:schemeClr val="dk1"/>
              </a:solidFill>
              <a:latin typeface="Play"/>
              <a:ea typeface="Play"/>
              <a:cs typeface="Play"/>
              <a:sym typeface="Play"/>
            </a:endParaRPr>
          </a:p>
          <a:p>
            <a:pPr marL="457200" lvl="0" indent="0" algn="l" rtl="0">
              <a:lnSpc>
                <a:spcPct val="115000"/>
              </a:lnSpc>
              <a:spcBef>
                <a:spcPts val="1200"/>
              </a:spcBef>
              <a:spcAft>
                <a:spcPts val="1200"/>
              </a:spcAft>
              <a:buNone/>
            </a:pPr>
            <a:endParaRPr sz="1400" dirty="0">
              <a:solidFill>
                <a:schemeClr val="dk1"/>
              </a:solidFill>
              <a:latin typeface="Play"/>
              <a:ea typeface="Play"/>
              <a:cs typeface="Play"/>
              <a:sym typeface="Play"/>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626a3664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626a3664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dk1"/>
              </a:buClr>
              <a:buSzPts val="1100"/>
              <a:buChar char="●"/>
            </a:pPr>
            <a:r>
              <a:rPr lang="en" sz="1400" dirty="0">
                <a:solidFill>
                  <a:schemeClr val="dk1"/>
                </a:solidFill>
                <a:latin typeface="Play"/>
                <a:ea typeface="Play"/>
                <a:cs typeface="Play"/>
                <a:sym typeface="Play"/>
              </a:rPr>
              <a:t>A hurricane is looming over the horizon  (similar to the to Hurricane Ida, that in 2021 generated a tornado outbreak).</a:t>
            </a:r>
            <a:endParaRPr sz="1400" dirty="0">
              <a:solidFill>
                <a:schemeClr val="dk1"/>
              </a:solidFill>
              <a:latin typeface="Play"/>
              <a:ea typeface="Play"/>
              <a:cs typeface="Play"/>
              <a:sym typeface="Play"/>
            </a:endParaRPr>
          </a:p>
          <a:p>
            <a:pPr marL="457200" lvl="0" indent="-298450" algn="l" rtl="0">
              <a:lnSpc>
                <a:spcPct val="115000"/>
              </a:lnSpc>
              <a:spcBef>
                <a:spcPts val="0"/>
              </a:spcBef>
              <a:spcAft>
                <a:spcPts val="0"/>
              </a:spcAft>
              <a:buClr>
                <a:schemeClr val="dk1"/>
              </a:buClr>
              <a:buSzPts val="1100"/>
              <a:buChar char="●"/>
            </a:pPr>
            <a:r>
              <a:rPr lang="en" sz="1400" dirty="0">
                <a:solidFill>
                  <a:schemeClr val="dk1"/>
                </a:solidFill>
                <a:latin typeface="Play"/>
                <a:ea typeface="Play"/>
                <a:cs typeface="Play"/>
                <a:sym typeface="Play"/>
              </a:rPr>
              <a:t>I don't want to alarm you, but... we are 30 meters (100 feet) above sea level, and we are 60Km (35 miles) away from a nuclear plant. And above all else, New Jersey is next to us. New Jersey!</a:t>
            </a:r>
            <a:endParaRPr sz="1400" dirty="0">
              <a:solidFill>
                <a:schemeClr val="dk1"/>
              </a:solidFill>
              <a:latin typeface="Play"/>
              <a:ea typeface="Play"/>
              <a:cs typeface="Play"/>
              <a:sym typeface="Play"/>
            </a:endParaRPr>
          </a:p>
          <a:p>
            <a:pPr marL="457200" lvl="0" indent="-298450" algn="l" rtl="0">
              <a:lnSpc>
                <a:spcPct val="115000"/>
              </a:lnSpc>
              <a:spcBef>
                <a:spcPts val="0"/>
              </a:spcBef>
              <a:spcAft>
                <a:spcPts val="0"/>
              </a:spcAft>
              <a:buClr>
                <a:schemeClr val="dk1"/>
              </a:buClr>
              <a:buSzPts val="1100"/>
              <a:buChar char="●"/>
            </a:pPr>
            <a:r>
              <a:rPr lang="en" sz="1400" dirty="0">
                <a:solidFill>
                  <a:schemeClr val="dk1"/>
                </a:solidFill>
                <a:latin typeface="Play"/>
                <a:ea typeface="Play"/>
                <a:cs typeface="Play"/>
                <a:sym typeface="Play"/>
              </a:rPr>
              <a:t>Emergency management systems operate on a 2D cenital view, so all the 36 floors of this building appear like a small area in their views of the world.</a:t>
            </a:r>
            <a:endParaRPr sz="1400" dirty="0">
              <a:solidFill>
                <a:schemeClr val="dk1"/>
              </a:solidFill>
              <a:latin typeface="Play"/>
              <a:ea typeface="Play"/>
              <a:cs typeface="Play"/>
              <a:sym typeface="Play"/>
            </a:endParaRPr>
          </a:p>
          <a:p>
            <a:pPr marL="457200" lvl="0" indent="-298450" algn="l" rtl="0">
              <a:lnSpc>
                <a:spcPct val="115000"/>
              </a:lnSpc>
              <a:spcBef>
                <a:spcPts val="0"/>
              </a:spcBef>
              <a:spcAft>
                <a:spcPts val="0"/>
              </a:spcAft>
              <a:buClr>
                <a:schemeClr val="dk1"/>
              </a:buClr>
              <a:buSzPts val="1100"/>
              <a:buChar char="●"/>
            </a:pPr>
            <a:r>
              <a:rPr lang="en" sz="1400" dirty="0">
                <a:solidFill>
                  <a:schemeClr val="dk1"/>
                </a:solidFill>
                <a:latin typeface="Play"/>
                <a:ea typeface="Play"/>
                <a:cs typeface="Play"/>
                <a:sym typeface="Play"/>
              </a:rPr>
              <a:t>Oh... and the FEMA cuts have given local teams less time and resources to deal for this situation. So... Good luck!</a:t>
            </a:r>
            <a:endParaRPr sz="1400" dirty="0">
              <a:solidFill>
                <a:schemeClr val="dk1"/>
              </a:solidFill>
              <a:latin typeface="Play"/>
              <a:ea typeface="Play"/>
              <a:cs typeface="Play"/>
              <a:sym typeface="Pl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626a36641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626a36641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chemeClr val="dk1"/>
              </a:buClr>
              <a:buSzPts val="1400"/>
              <a:buFont typeface="Play"/>
              <a:buChar char="●"/>
            </a:pPr>
            <a:r>
              <a:rPr lang="en" sz="1400" dirty="0">
                <a:latin typeface="Play"/>
                <a:ea typeface="Play"/>
                <a:cs typeface="Play"/>
                <a:sym typeface="Play"/>
              </a:rPr>
              <a:t>Fortunately, GeoPose is here to save the day! (Heroic music starts playing... but no superhero appears. Misdirection.)</a:t>
            </a:r>
            <a:endParaRPr sz="1400" dirty="0">
              <a:latin typeface="Play"/>
              <a:ea typeface="Play"/>
              <a:cs typeface="Play"/>
              <a:sym typeface="Play"/>
            </a:endParaRPr>
          </a:p>
          <a:p>
            <a:pPr marL="457200" lvl="0" indent="-317500" algn="l" rtl="0">
              <a:lnSpc>
                <a:spcPct val="115000"/>
              </a:lnSpc>
              <a:spcBef>
                <a:spcPts val="0"/>
              </a:spcBef>
              <a:spcAft>
                <a:spcPts val="0"/>
              </a:spcAft>
              <a:buClr>
                <a:schemeClr val="dk1"/>
              </a:buClr>
              <a:buSzPts val="1400"/>
              <a:buFont typeface="Play"/>
              <a:buChar char="●"/>
            </a:pPr>
            <a:r>
              <a:rPr lang="en" sz="1400" dirty="0">
                <a:latin typeface="Play"/>
                <a:ea typeface="Play"/>
                <a:cs typeface="Play"/>
                <a:sym typeface="Play"/>
              </a:rPr>
              <a:t>Oh, it is because has been already here for weeks, telling people where the hazards might be, guiding them to safety (when there are no problems of communication).</a:t>
            </a:r>
            <a:endParaRPr sz="1400" dirty="0">
              <a:latin typeface="Play"/>
              <a:ea typeface="Play"/>
              <a:cs typeface="Play"/>
              <a:sym typeface="Play"/>
            </a:endParaRPr>
          </a:p>
          <a:p>
            <a:pPr marL="457200" lvl="0" indent="-317500" algn="l" rtl="0">
              <a:lnSpc>
                <a:spcPct val="115000"/>
              </a:lnSpc>
              <a:spcBef>
                <a:spcPts val="0"/>
              </a:spcBef>
              <a:spcAft>
                <a:spcPts val="0"/>
              </a:spcAft>
              <a:buClr>
                <a:schemeClr val="dk1"/>
              </a:buClr>
              <a:buSzPts val="1400"/>
              <a:buFont typeface="Play"/>
              <a:buChar char="●"/>
            </a:pPr>
            <a:r>
              <a:rPr lang="en" sz="1400" dirty="0">
                <a:latin typeface="Play"/>
                <a:ea typeface="Play"/>
                <a:cs typeface="Play"/>
                <a:sym typeface="Play"/>
              </a:rPr>
              <a:t>And now is enabling emergency responders to reach the areas and people that need their help.</a:t>
            </a:r>
            <a:endParaRPr sz="1400" dirty="0">
              <a:latin typeface="Play"/>
              <a:ea typeface="Play"/>
              <a:cs typeface="Play"/>
              <a:sym typeface="Play"/>
            </a:endParaRPr>
          </a:p>
          <a:p>
            <a:pPr marL="457200" lvl="0" indent="-317500" algn="l" rtl="0">
              <a:lnSpc>
                <a:spcPct val="115000"/>
              </a:lnSpc>
              <a:spcBef>
                <a:spcPts val="0"/>
              </a:spcBef>
              <a:spcAft>
                <a:spcPts val="0"/>
              </a:spcAft>
              <a:buClr>
                <a:schemeClr val="dk1"/>
              </a:buClr>
              <a:buSzPts val="1400"/>
              <a:buFont typeface="Play"/>
              <a:buChar char="●"/>
            </a:pPr>
            <a:r>
              <a:rPr lang="en" sz="1400" dirty="0">
                <a:latin typeface="Play"/>
                <a:ea typeface="Play"/>
                <a:cs typeface="Play"/>
                <a:sym typeface="Play"/>
              </a:rPr>
              <a:t>Because, as Im sure you already know, emergency management is not just the response, it is also prevention, preparedness and recovery. And Geospatial information plays and important part in building resilience to disasters.</a:t>
            </a:r>
            <a:endParaRPr sz="1400" dirty="0">
              <a:latin typeface="Play"/>
              <a:ea typeface="Play"/>
              <a:cs typeface="Play"/>
              <a:sym typeface="Play"/>
            </a:endParaRPr>
          </a:p>
          <a:p>
            <a:pPr marL="457200" lvl="0" indent="-317500" algn="l" rtl="0">
              <a:lnSpc>
                <a:spcPct val="115000"/>
              </a:lnSpc>
              <a:spcBef>
                <a:spcPts val="0"/>
              </a:spcBef>
              <a:spcAft>
                <a:spcPts val="0"/>
              </a:spcAft>
              <a:buClr>
                <a:schemeClr val="dk1"/>
              </a:buClr>
              <a:buSzPts val="1400"/>
              <a:buFont typeface="Play"/>
              <a:buChar char="●"/>
            </a:pPr>
            <a:r>
              <a:rPr lang="en" sz="1400" dirty="0">
                <a:latin typeface="Play"/>
                <a:ea typeface="Play"/>
                <a:cs typeface="Play"/>
                <a:sym typeface="Play"/>
              </a:rPr>
              <a:t>But static entities are not enough, that is why we need a way to model dynamic entities .</a:t>
            </a:r>
            <a:endParaRPr sz="1400" dirty="0">
              <a:latin typeface="Play"/>
              <a:ea typeface="Play"/>
              <a:cs typeface="Play"/>
              <a:sym typeface="Play"/>
            </a:endParaRPr>
          </a:p>
          <a:p>
            <a:pPr marL="0" lvl="0" indent="0" algn="l" rtl="0">
              <a:spcBef>
                <a:spcPts val="120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26a36641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26a36641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chemeClr val="dk1"/>
              </a:buClr>
              <a:buSzPts val="1400"/>
              <a:buFont typeface="Play"/>
              <a:buChar char="●"/>
            </a:pPr>
            <a:r>
              <a:rPr lang="en" sz="1400">
                <a:latin typeface="Play"/>
                <a:ea typeface="Play"/>
                <a:cs typeface="Play"/>
                <a:sym typeface="Play"/>
              </a:rPr>
              <a:t>Aware of this situation, the Open Geospatial Consortium created a working group focused on defining a standard that was able to encode the position and orientation of an entity in geographical space: The result was OGC GeoPose 1.0 and there are already several implementations..</a:t>
            </a:r>
            <a:endParaRPr sz="1400">
              <a:latin typeface="Play"/>
              <a:ea typeface="Play"/>
              <a:cs typeface="Play"/>
              <a:sym typeface="Play"/>
            </a:endParaRPr>
          </a:p>
          <a:p>
            <a:pPr marL="457200" lvl="0" indent="-317500" algn="l" rtl="0">
              <a:lnSpc>
                <a:spcPct val="115000"/>
              </a:lnSpc>
              <a:spcBef>
                <a:spcPts val="0"/>
              </a:spcBef>
              <a:spcAft>
                <a:spcPts val="0"/>
              </a:spcAft>
              <a:buClr>
                <a:schemeClr val="dk1"/>
              </a:buClr>
              <a:buSzPts val="1400"/>
              <a:buFont typeface="Play"/>
              <a:buChar char="●"/>
            </a:pPr>
            <a:r>
              <a:rPr lang="en" sz="1400">
                <a:latin typeface="Play"/>
                <a:ea typeface="Play"/>
                <a:cs typeface="Play"/>
                <a:sym typeface="Play"/>
              </a:rPr>
              <a:t>If you are used to work with 3D engines, you can imagine it as a transform, without a scale factor and additional optional information (time, uncertainty, etc.). It is normally encoded as a JSON object, but other encodings are available.</a:t>
            </a:r>
            <a:endParaRPr sz="1400">
              <a:latin typeface="Play"/>
              <a:ea typeface="Play"/>
              <a:cs typeface="Play"/>
              <a:sym typeface="Play"/>
            </a:endParaRPr>
          </a:p>
          <a:p>
            <a:pPr marL="457200" lvl="0" indent="-317500" algn="l" rtl="0">
              <a:lnSpc>
                <a:spcPct val="115000"/>
              </a:lnSpc>
              <a:spcBef>
                <a:spcPts val="0"/>
              </a:spcBef>
              <a:spcAft>
                <a:spcPts val="0"/>
              </a:spcAft>
              <a:buClr>
                <a:schemeClr val="dk1"/>
              </a:buClr>
              <a:buSzPts val="1400"/>
              <a:buFont typeface="Play"/>
              <a:buChar char="●"/>
            </a:pPr>
            <a:r>
              <a:rPr lang="en" sz="1400">
                <a:latin typeface="Play"/>
                <a:ea typeface="Play"/>
                <a:cs typeface="Play"/>
                <a:sym typeface="Play"/>
              </a:rPr>
              <a:t>The idea is that, even if you do not mention anything else, you can communicate that there is "something" there in an interoperable way, enabling the real-time collaboration between heterogeneous agents.</a:t>
            </a:r>
            <a:endParaRPr sz="1400">
              <a:latin typeface="Play"/>
              <a:ea typeface="Play"/>
              <a:cs typeface="Play"/>
              <a:sym typeface="Play"/>
            </a:endParaRPr>
          </a:p>
          <a:p>
            <a:pPr marL="0" lvl="0" indent="0" algn="l" rtl="0">
              <a:spcBef>
                <a:spcPts val="1200"/>
              </a:spcBef>
              <a:spcAft>
                <a:spcPts val="0"/>
              </a:spcAft>
              <a:buNone/>
            </a:pPr>
            <a:endParaRPr>
              <a:latin typeface="Play"/>
              <a:ea typeface="Play"/>
              <a:cs typeface="Play"/>
              <a:sym typeface="Pl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626a36641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26a36641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lay"/>
              <a:buChar char="●"/>
            </a:pPr>
            <a:r>
              <a:rPr lang="en" sz="1400" dirty="0">
                <a:latin typeface="Play"/>
                <a:ea typeface="Play"/>
                <a:cs typeface="Play"/>
                <a:sym typeface="Play"/>
              </a:rPr>
              <a:t>Being something so fundamental, GeoPose has innumerable applications in many domains, but in the context of emergency management, there are many important things you can use it for: </a:t>
            </a:r>
            <a:endParaRPr sz="1400" dirty="0">
              <a:latin typeface="Play"/>
              <a:ea typeface="Play"/>
              <a:cs typeface="Play"/>
              <a:sym typeface="Play"/>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Play"/>
              <a:buChar char="●"/>
              <a:tabLst/>
              <a:defRPr/>
            </a:pPr>
            <a:r>
              <a:rPr lang="en" sz="1400" dirty="0">
                <a:latin typeface="Play"/>
                <a:ea typeface="Play"/>
                <a:cs typeface="Play"/>
                <a:sym typeface="Play"/>
              </a:rPr>
              <a:t>(Geo)</a:t>
            </a:r>
            <a:r>
              <a:rPr lang="en-US" sz="1400" dirty="0">
                <a:latin typeface="Play"/>
                <a:ea typeface="Play"/>
                <a:cs typeface="Play"/>
                <a:sym typeface="Play"/>
              </a:rPr>
              <a:t>Posing: Adding a GeoPose to a photo or video enables emergency responders to incorporate it into their 3D maps, allowing normal people to provide better information than just verbal descriptions</a:t>
            </a:r>
          </a:p>
          <a:p>
            <a:pPr marL="457200" lvl="0" indent="-317500" algn="l" rtl="0">
              <a:spcBef>
                <a:spcPts val="0"/>
              </a:spcBef>
              <a:spcAft>
                <a:spcPts val="0"/>
              </a:spcAft>
              <a:buSzPts val="1400"/>
              <a:buFont typeface="Play"/>
              <a:buChar char="●"/>
            </a:pPr>
            <a:r>
              <a:rPr lang="en" sz="1400" dirty="0">
                <a:latin typeface="Play"/>
                <a:ea typeface="Play"/>
                <a:cs typeface="Play"/>
                <a:sym typeface="Play"/>
              </a:rPr>
              <a:t>(Geo)Tracking: Using it to indicate the current position of entities that need to be tracked (individual agents, hazards, etc).</a:t>
            </a:r>
            <a:endParaRPr sz="1400" dirty="0">
              <a:latin typeface="Play"/>
              <a:ea typeface="Play"/>
              <a:cs typeface="Play"/>
              <a:sym typeface="Play"/>
            </a:endParaRPr>
          </a:p>
          <a:p>
            <a:pPr marL="457200" lvl="0" indent="-317500" algn="l" rtl="0">
              <a:spcBef>
                <a:spcPts val="0"/>
              </a:spcBef>
              <a:spcAft>
                <a:spcPts val="0"/>
              </a:spcAft>
              <a:buSzPts val="1400"/>
              <a:buFont typeface="Play"/>
              <a:buChar char="●"/>
            </a:pPr>
            <a:r>
              <a:rPr lang="en" sz="1400" dirty="0">
                <a:latin typeface="Play"/>
                <a:ea typeface="Play"/>
                <a:cs typeface="Play"/>
                <a:sym typeface="Play"/>
              </a:rPr>
              <a:t>(Geo)Pathing: Establishing a path with an array of GeoPoses to guide an agent to a particular location or communicate a intended path to avoid collisions. The same technoque can also be used to provide a like hurricanes or wildfires a possible trajectory, so that agents can get out of their way.</a:t>
            </a:r>
            <a:endParaRPr sz="1400" dirty="0">
              <a:latin typeface="Play"/>
              <a:ea typeface="Play"/>
              <a:cs typeface="Play"/>
              <a:sym typeface="Play"/>
            </a:endParaRPr>
          </a:p>
          <a:p>
            <a:pPr marL="457200" lvl="0" indent="-317500" algn="l" rtl="0">
              <a:spcBef>
                <a:spcPts val="0"/>
              </a:spcBef>
              <a:spcAft>
                <a:spcPts val="0"/>
              </a:spcAft>
              <a:buSzPts val="1400"/>
              <a:buFont typeface="Play"/>
              <a:buChar char="●"/>
            </a:pPr>
            <a:r>
              <a:rPr lang="en" sz="1400" dirty="0">
                <a:latin typeface="Play"/>
                <a:ea typeface="Play"/>
                <a:cs typeface="Play"/>
                <a:sym typeface="Play"/>
              </a:rPr>
              <a:t>There are limits to what a GeoPose can do by itself (e.g. we can not add GeoPoses to tsunamis or toxic clouds), but they can be used to pose the simulation result that use euclidean coordinates.</a:t>
            </a:r>
            <a:endParaRPr sz="1400" dirty="0">
              <a:latin typeface="Play"/>
              <a:ea typeface="Play"/>
              <a:cs typeface="Play"/>
              <a:sym typeface="Play"/>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626a366415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626a366415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1200"/>
              </a:spcBef>
              <a:spcAft>
                <a:spcPts val="0"/>
              </a:spcAft>
              <a:buClr>
                <a:schemeClr val="dk1"/>
              </a:buClr>
              <a:buSzPts val="1400"/>
              <a:buFont typeface="Play"/>
              <a:buChar char="●"/>
            </a:pPr>
            <a:r>
              <a:rPr lang="en-US" sz="1100" dirty="0">
                <a:latin typeface="Play"/>
                <a:ea typeface="Play"/>
                <a:cs typeface="Play"/>
                <a:sym typeface="Play"/>
              </a:rPr>
              <a:t>Thanks to different agents collaborating together, the city is safe again, and the recovery operations can commence... also using GeoPose, of course!</a:t>
            </a:r>
          </a:p>
          <a:p>
            <a:pPr marL="457200" lvl="0" indent="-317500" algn="l" rtl="0">
              <a:lnSpc>
                <a:spcPct val="115000"/>
              </a:lnSpc>
              <a:spcBef>
                <a:spcPts val="0"/>
              </a:spcBef>
              <a:spcAft>
                <a:spcPts val="0"/>
              </a:spcAft>
              <a:buClr>
                <a:schemeClr val="dk1"/>
              </a:buClr>
              <a:buSzPts val="1400"/>
              <a:buFont typeface="Play"/>
              <a:buChar char="●"/>
            </a:pPr>
            <a:r>
              <a:rPr lang="en-US" sz="1100" dirty="0">
                <a:latin typeface="Play"/>
                <a:ea typeface="Play"/>
                <a:cs typeface="Play"/>
                <a:sym typeface="Play"/>
              </a:rPr>
              <a:t>By incorporating GeoPose into Cesium, the latter stops being just a visualization tool and becomes a collaborative 3D editor in which many agents can communicate complex information. And that can have many applications.</a:t>
            </a:r>
          </a:p>
          <a:p>
            <a:pPr marL="0" lvl="0" indent="0" algn="l" rtl="0">
              <a:spcBef>
                <a:spcPts val="1200"/>
              </a:spcBef>
              <a:spcAft>
                <a:spcPts val="0"/>
              </a:spcAft>
              <a:buNone/>
            </a:pP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a:extLst>
            <a:ext uri="{FF2B5EF4-FFF2-40B4-BE49-F238E27FC236}">
              <a16:creationId xmlns:a16="http://schemas.microsoft.com/office/drawing/2014/main" id="{7E9A508C-6E01-09F8-B6E3-609F83863EC3}"/>
            </a:ext>
          </a:extLst>
        </p:cNvPr>
        <p:cNvGrpSpPr/>
        <p:nvPr/>
      </p:nvGrpSpPr>
      <p:grpSpPr>
        <a:xfrm>
          <a:off x="0" y="0"/>
          <a:ext cx="0" cy="0"/>
          <a:chOff x="0" y="0"/>
          <a:chExt cx="0" cy="0"/>
        </a:xfrm>
      </p:grpSpPr>
      <p:sp>
        <p:nvSpPr>
          <p:cNvPr id="92" name="Google Shape;92;g3626a366415_0_35:notes">
            <a:extLst>
              <a:ext uri="{FF2B5EF4-FFF2-40B4-BE49-F238E27FC236}">
                <a16:creationId xmlns:a16="http://schemas.microsoft.com/office/drawing/2014/main" id="{7D75FD1C-CBB4-80EE-5C63-35D302CA55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626a366415_0_35:notes">
            <a:extLst>
              <a:ext uri="{FF2B5EF4-FFF2-40B4-BE49-F238E27FC236}">
                <a16:creationId xmlns:a16="http://schemas.microsoft.com/office/drawing/2014/main" id="{46505E1C-A9F0-3C4E-16CD-47E7AD915A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One important thing to realize is that OGC GeoPose is something that can be used inside other standards to make them even better.</a:t>
            </a:r>
          </a:p>
          <a:p>
            <a:pPr rtl="0" fontAlgn="base">
              <a:spcAft>
                <a:spcPts val="12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Right now, we are working on a open-source Visual Positioning System that enables users to get their GeoPose using images captured from their camera. A solution that works both outside, and... importantly, indoors, where the inability to work with GPS has limited the application of these technologies</a:t>
            </a:r>
          </a:p>
          <a:p>
            <a:pPr rtl="0" fontAlgn="base">
              <a:spcBef>
                <a:spcPts val="1200"/>
              </a:spcBef>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 myself I am working on a new description language called Reality Modelling Language (RML) to describe both physical and virtual elements in a spatial way that facilitates the creation of XR experiences </a:t>
            </a:r>
          </a:p>
        </p:txBody>
      </p:sp>
    </p:spTree>
    <p:extLst>
      <p:ext uri="{BB962C8B-B14F-4D97-AF65-F5344CB8AC3E}">
        <p14:creationId xmlns:p14="http://schemas.microsoft.com/office/powerpoint/2010/main" val="433253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esium"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81001"/>
          <a:stretch/>
        </p:blipFill>
        <p:spPr>
          <a:xfrm>
            <a:off x="0" y="4166300"/>
            <a:ext cx="9144000" cy="977200"/>
          </a:xfrm>
          <a:prstGeom prst="rect">
            <a:avLst/>
          </a:prstGeom>
          <a:noFill/>
          <a:ln>
            <a:noFill/>
          </a:ln>
        </p:spPr>
      </p:pic>
      <p:sp>
        <p:nvSpPr>
          <p:cNvPr id="10" name="Google Shape;10;p2"/>
          <p:cNvSpPr txBox="1">
            <a:spLocks noGrp="1"/>
          </p:cNvSpPr>
          <p:nvPr>
            <p:ph type="ctrTitle"/>
          </p:nvPr>
        </p:nvSpPr>
        <p:spPr>
          <a:xfrm>
            <a:off x="103050" y="2429050"/>
            <a:ext cx="8729400" cy="1674900"/>
          </a:xfrm>
          <a:prstGeom prst="rect">
            <a:avLst/>
          </a:prstGeom>
        </p:spPr>
        <p:txBody>
          <a:bodyPr spcFirstLastPara="1" wrap="square" lIns="45700" tIns="45700" rIns="45700" bIns="45700" anchor="b" anchorCtr="0">
            <a:noAutofit/>
          </a:bodyPr>
          <a:lstStyle>
            <a:lvl1pPr lvl="0">
              <a:spcBef>
                <a:spcPts val="0"/>
              </a:spcBef>
              <a:spcAft>
                <a:spcPts val="0"/>
              </a:spcAft>
              <a:buClr>
                <a:schemeClr val="lt1"/>
              </a:buClr>
              <a:buSzPts val="4200"/>
              <a:buNone/>
              <a:defRPr sz="4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03050" y="4264225"/>
            <a:ext cx="5667000" cy="792600"/>
          </a:xfrm>
          <a:prstGeom prst="rect">
            <a:avLst/>
          </a:prstGeom>
        </p:spPr>
        <p:txBody>
          <a:bodyPr spcFirstLastPara="1" wrap="square" lIns="45700" tIns="45700" rIns="45700" bIns="45700" anchor="t" anchorCtr="0">
            <a:noAutofit/>
          </a:bodyPr>
          <a:lstStyle>
            <a:lvl1pPr lvl="0">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1"/>
          <p:cNvSpPr txBox="1">
            <a:spLocks noGrp="1"/>
          </p:cNvSpPr>
          <p:nvPr>
            <p:ph type="title" hasCustomPrompt="1"/>
          </p:nvPr>
        </p:nvSpPr>
        <p:spPr>
          <a:xfrm>
            <a:off x="311700" y="1106125"/>
            <a:ext cx="8520600" cy="1963500"/>
          </a:xfrm>
          <a:prstGeom prst="rect">
            <a:avLst/>
          </a:prstGeom>
        </p:spPr>
        <p:txBody>
          <a:bodyPr spcFirstLastPara="1" wrap="square" lIns="45700" tIns="45700" rIns="45700" bIns="4570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a:spLocks noGrp="1"/>
          </p:cNvSpPr>
          <p:nvPr>
            <p:ph type="body" idx="1"/>
          </p:nvPr>
        </p:nvSpPr>
        <p:spPr>
          <a:xfrm>
            <a:off x="311700" y="3152225"/>
            <a:ext cx="8520600" cy="1300800"/>
          </a:xfrm>
          <a:prstGeom prst="rect">
            <a:avLst/>
          </a:prstGeom>
        </p:spPr>
        <p:txBody>
          <a:bodyPr spcFirstLastPara="1" wrap="square" lIns="45700" tIns="45700" rIns="45700" bIns="45700"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6" name="Google Shape;4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11700" y="2150850"/>
            <a:ext cx="8520600" cy="841800"/>
          </a:xfrm>
          <a:prstGeom prst="rect">
            <a:avLst/>
          </a:prstGeom>
        </p:spPr>
        <p:txBody>
          <a:bodyPr spcFirstLastPara="1" wrap="square" lIns="45700" tIns="45700" rIns="45700" bIns="4570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1450" y="91450"/>
            <a:ext cx="8961000" cy="548700"/>
          </a:xfrm>
          <a:prstGeom prst="rect">
            <a:avLst/>
          </a:prstGeom>
        </p:spPr>
        <p:txBody>
          <a:bodyPr spcFirstLastPara="1" wrap="square" lIns="45700" tIns="45700" rIns="45700" bIns="45700" anchor="t" anchorCtr="0">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91450" y="731520"/>
            <a:ext cx="8961000" cy="4407300"/>
          </a:xfrm>
          <a:prstGeom prst="rect">
            <a:avLst/>
          </a:prstGeom>
        </p:spPr>
        <p:txBody>
          <a:bodyPr spcFirstLastPara="1" wrap="square" lIns="45700" tIns="45700" rIns="45700" bIns="4570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8" name="Google Shape;18;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91450" y="91450"/>
            <a:ext cx="8961000" cy="548700"/>
          </a:xfrm>
          <a:prstGeom prst="rect">
            <a:avLst/>
          </a:prstGeom>
        </p:spPr>
        <p:txBody>
          <a:bodyPr spcFirstLastPara="1" wrap="square" lIns="45700" tIns="45700" rIns="45700" bIns="4570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311700" y="1152475"/>
            <a:ext cx="3999900" cy="3416400"/>
          </a:xfrm>
          <a:prstGeom prst="rect">
            <a:avLst/>
          </a:prstGeom>
        </p:spPr>
        <p:txBody>
          <a:bodyPr spcFirstLastPara="1" wrap="square" lIns="45700" tIns="45700" rIns="45700" bIns="45700"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 name="Google Shape;22;p5"/>
          <p:cNvSpPr txBox="1">
            <a:spLocks noGrp="1"/>
          </p:cNvSpPr>
          <p:nvPr>
            <p:ph type="body" idx="2"/>
          </p:nvPr>
        </p:nvSpPr>
        <p:spPr>
          <a:xfrm>
            <a:off x="4832400" y="1152475"/>
            <a:ext cx="3999900" cy="3416400"/>
          </a:xfrm>
          <a:prstGeom prst="rect">
            <a:avLst/>
          </a:prstGeom>
        </p:spPr>
        <p:txBody>
          <a:bodyPr spcFirstLastPara="1" wrap="square" lIns="45700" tIns="45700" rIns="45700" bIns="45700"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91450" y="91450"/>
            <a:ext cx="8961000" cy="548700"/>
          </a:xfrm>
          <a:prstGeom prst="rect">
            <a:avLst/>
          </a:prstGeom>
        </p:spPr>
        <p:txBody>
          <a:bodyPr spcFirstLastPara="1" wrap="square" lIns="45700" tIns="45700" rIns="45700" bIns="4570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311700" y="555600"/>
            <a:ext cx="2808000" cy="755700"/>
          </a:xfrm>
          <a:prstGeom prst="rect">
            <a:avLst/>
          </a:prstGeom>
        </p:spPr>
        <p:txBody>
          <a:bodyPr spcFirstLastPara="1" wrap="square" lIns="45700" tIns="45700" rIns="45700" bIns="45700"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9" name="Google Shape;29;p7"/>
          <p:cNvSpPr txBox="1">
            <a:spLocks noGrp="1"/>
          </p:cNvSpPr>
          <p:nvPr>
            <p:ph type="body" idx="1"/>
          </p:nvPr>
        </p:nvSpPr>
        <p:spPr>
          <a:xfrm>
            <a:off x="311700" y="1389600"/>
            <a:ext cx="2808000" cy="3179400"/>
          </a:xfrm>
          <a:prstGeom prst="rect">
            <a:avLst/>
          </a:prstGeom>
        </p:spPr>
        <p:txBody>
          <a:bodyPr spcFirstLastPara="1" wrap="square" lIns="45700" tIns="45700" rIns="45700" bIns="45700"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90250" y="450150"/>
            <a:ext cx="6367800" cy="4090800"/>
          </a:xfrm>
          <a:prstGeom prst="rect">
            <a:avLst/>
          </a:prstGeom>
        </p:spPr>
        <p:txBody>
          <a:bodyPr spcFirstLastPara="1" wrap="square" lIns="45700" tIns="45700" rIns="45700" bIns="45700"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 name="Google Shape;33;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9"/>
          <p:cNvSpPr txBox="1">
            <a:spLocks noGrp="1"/>
          </p:cNvSpPr>
          <p:nvPr>
            <p:ph type="title"/>
          </p:nvPr>
        </p:nvSpPr>
        <p:spPr>
          <a:xfrm>
            <a:off x="265500" y="1233175"/>
            <a:ext cx="4045200" cy="1482300"/>
          </a:xfrm>
          <a:prstGeom prst="rect">
            <a:avLst/>
          </a:prstGeom>
        </p:spPr>
        <p:txBody>
          <a:bodyPr spcFirstLastPara="1" wrap="square" lIns="45700" tIns="45700" rIns="45700" bIns="45700"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7" name="Google Shape;37;p9"/>
          <p:cNvSpPr txBox="1">
            <a:spLocks noGrp="1"/>
          </p:cNvSpPr>
          <p:nvPr>
            <p:ph type="subTitle" idx="1"/>
          </p:nvPr>
        </p:nvSpPr>
        <p:spPr>
          <a:xfrm>
            <a:off x="265500" y="2803075"/>
            <a:ext cx="4045200" cy="1235100"/>
          </a:xfrm>
          <a:prstGeom prst="rect">
            <a:avLst/>
          </a:prstGeom>
        </p:spPr>
        <p:txBody>
          <a:bodyPr spcFirstLastPara="1" wrap="square" lIns="45700" tIns="45700" rIns="45700" bIns="45700"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9"/>
          <p:cNvSpPr txBox="1">
            <a:spLocks noGrp="1"/>
          </p:cNvSpPr>
          <p:nvPr>
            <p:ph type="body" idx="2"/>
          </p:nvPr>
        </p:nvSpPr>
        <p:spPr>
          <a:xfrm>
            <a:off x="4939500" y="724075"/>
            <a:ext cx="3837000" cy="3695100"/>
          </a:xfrm>
          <a:prstGeom prst="rect">
            <a:avLst/>
          </a:prstGeom>
        </p:spPr>
        <p:txBody>
          <a:bodyPr spcFirstLastPara="1" wrap="square" lIns="45700" tIns="45700" rIns="45700" bIns="45700"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9" name="Google Shape;39;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10"/>
          <p:cNvSpPr txBox="1">
            <a:spLocks noGrp="1"/>
          </p:cNvSpPr>
          <p:nvPr>
            <p:ph type="body" idx="1"/>
          </p:nvPr>
        </p:nvSpPr>
        <p:spPr>
          <a:xfrm>
            <a:off x="311700" y="4230575"/>
            <a:ext cx="5998800" cy="605100"/>
          </a:xfrm>
          <a:prstGeom prst="rect">
            <a:avLst/>
          </a:prstGeom>
        </p:spPr>
        <p:txBody>
          <a:bodyPr spcFirstLastPara="1" wrap="square" lIns="45700" tIns="45700" rIns="45700" bIns="45700"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2" name="Google Shape;42;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450" y="91450"/>
            <a:ext cx="8961000" cy="548700"/>
          </a:xfrm>
          <a:prstGeom prst="rect">
            <a:avLst/>
          </a:prstGeom>
          <a:noFill/>
          <a:ln>
            <a:noFill/>
          </a:ln>
        </p:spPr>
        <p:txBody>
          <a:bodyPr spcFirstLastPara="1" wrap="square" lIns="45700" tIns="45700" rIns="45700" bIns="45700" anchor="t" anchorCtr="0">
            <a:noAutofit/>
          </a:bodyPr>
          <a:lstStyle>
            <a:lvl1pPr lvl="0">
              <a:spcBef>
                <a:spcPts val="0"/>
              </a:spcBef>
              <a:spcAft>
                <a:spcPts val="0"/>
              </a:spcAft>
              <a:buClr>
                <a:srgbClr val="0F6269"/>
              </a:buClr>
              <a:buSzPts val="2800"/>
              <a:buFont typeface="Play"/>
              <a:buNone/>
              <a:defRPr sz="2800">
                <a:solidFill>
                  <a:srgbClr val="0F6269"/>
                </a:solidFill>
                <a:latin typeface="Play"/>
                <a:ea typeface="Play"/>
                <a:cs typeface="Play"/>
                <a:sym typeface="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91450" y="731520"/>
            <a:ext cx="8961000" cy="4407300"/>
          </a:xfrm>
          <a:prstGeom prst="rect">
            <a:avLst/>
          </a:prstGeom>
          <a:noFill/>
          <a:ln>
            <a:noFill/>
          </a:ln>
        </p:spPr>
        <p:txBody>
          <a:bodyPr spcFirstLastPara="1" wrap="square" lIns="45700" tIns="45700" rIns="45700" bIns="45700" anchor="t" anchorCtr="0">
            <a:normAutofit/>
          </a:bodyPr>
          <a:lstStyle>
            <a:lvl1pPr marL="457200" lvl="0" indent="-342900">
              <a:lnSpc>
                <a:spcPct val="115000"/>
              </a:lnSpc>
              <a:spcBef>
                <a:spcPts val="0"/>
              </a:spcBef>
              <a:spcAft>
                <a:spcPts val="0"/>
              </a:spcAft>
              <a:buClr>
                <a:schemeClr val="dk1"/>
              </a:buClr>
              <a:buSzPts val="1800"/>
              <a:buFont typeface="Play"/>
              <a:buChar char="●"/>
              <a:defRPr sz="1800">
                <a:solidFill>
                  <a:schemeClr val="dk1"/>
                </a:solidFill>
                <a:latin typeface="Play"/>
                <a:ea typeface="Play"/>
                <a:cs typeface="Play"/>
                <a:sym typeface="Play"/>
              </a:defRPr>
            </a:lvl1pPr>
            <a:lvl2pPr marL="914400" lvl="1" indent="-317500">
              <a:lnSpc>
                <a:spcPct val="115000"/>
              </a:lnSpc>
              <a:spcBef>
                <a:spcPts val="0"/>
              </a:spcBef>
              <a:spcAft>
                <a:spcPts val="0"/>
              </a:spcAft>
              <a:buClr>
                <a:schemeClr val="dk1"/>
              </a:buClr>
              <a:buSzPts val="1400"/>
              <a:buFont typeface="Play"/>
              <a:buChar char="○"/>
              <a:defRPr>
                <a:solidFill>
                  <a:schemeClr val="dk1"/>
                </a:solidFill>
                <a:latin typeface="Play"/>
                <a:ea typeface="Play"/>
                <a:cs typeface="Play"/>
                <a:sym typeface="Play"/>
              </a:defRPr>
            </a:lvl2pPr>
            <a:lvl3pPr marL="1371600" lvl="2" indent="-317500">
              <a:lnSpc>
                <a:spcPct val="115000"/>
              </a:lnSpc>
              <a:spcBef>
                <a:spcPts val="0"/>
              </a:spcBef>
              <a:spcAft>
                <a:spcPts val="0"/>
              </a:spcAft>
              <a:buClr>
                <a:schemeClr val="dk1"/>
              </a:buClr>
              <a:buSzPts val="1400"/>
              <a:buFont typeface="Play"/>
              <a:buChar char="■"/>
              <a:defRPr>
                <a:solidFill>
                  <a:schemeClr val="dk1"/>
                </a:solidFill>
                <a:latin typeface="Play"/>
                <a:ea typeface="Play"/>
                <a:cs typeface="Play"/>
                <a:sym typeface="Play"/>
              </a:defRPr>
            </a:lvl3pPr>
            <a:lvl4pPr marL="1828800" lvl="3" indent="-317500">
              <a:lnSpc>
                <a:spcPct val="115000"/>
              </a:lnSpc>
              <a:spcBef>
                <a:spcPts val="0"/>
              </a:spcBef>
              <a:spcAft>
                <a:spcPts val="0"/>
              </a:spcAft>
              <a:buClr>
                <a:schemeClr val="dk1"/>
              </a:buClr>
              <a:buSzPts val="1400"/>
              <a:buFont typeface="Play"/>
              <a:buChar char="●"/>
              <a:defRPr>
                <a:solidFill>
                  <a:schemeClr val="dk1"/>
                </a:solidFill>
                <a:latin typeface="Play"/>
                <a:ea typeface="Play"/>
                <a:cs typeface="Play"/>
                <a:sym typeface="Play"/>
              </a:defRPr>
            </a:lvl4pPr>
            <a:lvl5pPr marL="2286000" lvl="4" indent="-317500">
              <a:lnSpc>
                <a:spcPct val="115000"/>
              </a:lnSpc>
              <a:spcBef>
                <a:spcPts val="0"/>
              </a:spcBef>
              <a:spcAft>
                <a:spcPts val="0"/>
              </a:spcAft>
              <a:buClr>
                <a:schemeClr val="dk1"/>
              </a:buClr>
              <a:buSzPts val="1400"/>
              <a:buFont typeface="Play"/>
              <a:buChar char="○"/>
              <a:defRPr>
                <a:solidFill>
                  <a:schemeClr val="dk1"/>
                </a:solidFill>
                <a:latin typeface="Play"/>
                <a:ea typeface="Play"/>
                <a:cs typeface="Play"/>
                <a:sym typeface="Play"/>
              </a:defRPr>
            </a:lvl5pPr>
            <a:lvl6pPr marL="2743200" lvl="5" indent="-317500">
              <a:lnSpc>
                <a:spcPct val="115000"/>
              </a:lnSpc>
              <a:spcBef>
                <a:spcPts val="0"/>
              </a:spcBef>
              <a:spcAft>
                <a:spcPts val="0"/>
              </a:spcAft>
              <a:buClr>
                <a:schemeClr val="dk1"/>
              </a:buClr>
              <a:buSzPts val="1400"/>
              <a:buFont typeface="Play"/>
              <a:buChar char="■"/>
              <a:defRPr>
                <a:solidFill>
                  <a:schemeClr val="dk1"/>
                </a:solidFill>
                <a:latin typeface="Play"/>
                <a:ea typeface="Play"/>
                <a:cs typeface="Play"/>
                <a:sym typeface="Play"/>
              </a:defRPr>
            </a:lvl6pPr>
            <a:lvl7pPr marL="3200400" lvl="6" indent="-317500">
              <a:lnSpc>
                <a:spcPct val="115000"/>
              </a:lnSpc>
              <a:spcBef>
                <a:spcPts val="0"/>
              </a:spcBef>
              <a:spcAft>
                <a:spcPts val="0"/>
              </a:spcAft>
              <a:buClr>
                <a:schemeClr val="dk1"/>
              </a:buClr>
              <a:buSzPts val="1400"/>
              <a:buFont typeface="Play"/>
              <a:buChar char="●"/>
              <a:defRPr>
                <a:solidFill>
                  <a:schemeClr val="dk1"/>
                </a:solidFill>
                <a:latin typeface="Play"/>
                <a:ea typeface="Play"/>
                <a:cs typeface="Play"/>
                <a:sym typeface="Play"/>
              </a:defRPr>
            </a:lvl7pPr>
            <a:lvl8pPr marL="3657600" lvl="7" indent="-317500">
              <a:lnSpc>
                <a:spcPct val="115000"/>
              </a:lnSpc>
              <a:spcBef>
                <a:spcPts val="0"/>
              </a:spcBef>
              <a:spcAft>
                <a:spcPts val="0"/>
              </a:spcAft>
              <a:buClr>
                <a:schemeClr val="dk1"/>
              </a:buClr>
              <a:buSzPts val="1400"/>
              <a:buFont typeface="Play"/>
              <a:buChar char="○"/>
              <a:defRPr>
                <a:solidFill>
                  <a:schemeClr val="dk1"/>
                </a:solidFill>
                <a:latin typeface="Play"/>
                <a:ea typeface="Play"/>
                <a:cs typeface="Play"/>
                <a:sym typeface="Play"/>
              </a:defRPr>
            </a:lvl8pPr>
            <a:lvl9pPr marL="4114800" lvl="8" indent="-317500">
              <a:lnSpc>
                <a:spcPct val="115000"/>
              </a:lnSpc>
              <a:spcBef>
                <a:spcPts val="0"/>
              </a:spcBef>
              <a:spcAft>
                <a:spcPts val="0"/>
              </a:spcAft>
              <a:buClr>
                <a:schemeClr val="dk1"/>
              </a:buClr>
              <a:buSzPts val="1400"/>
              <a:buFont typeface="Play"/>
              <a:buChar char="■"/>
              <a:defRPr>
                <a:solidFill>
                  <a:schemeClr val="dk1"/>
                </a:solidFill>
                <a:latin typeface="Play"/>
                <a:ea typeface="Play"/>
                <a:cs typeface="Play"/>
                <a:sym typeface="Pl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3"/>
          <p:cNvSpPr txBox="1">
            <a:spLocks noGrp="1"/>
          </p:cNvSpPr>
          <p:nvPr>
            <p:ph type="ctrTitle"/>
          </p:nvPr>
        </p:nvSpPr>
        <p:spPr>
          <a:xfrm>
            <a:off x="103050" y="-618950"/>
            <a:ext cx="8729400" cy="1674900"/>
          </a:xfrm>
          <a:prstGeom prst="rect">
            <a:avLst/>
          </a:prstGeom>
          <a:effectLst>
            <a:outerShdw blurRad="57150" dist="19050" dir="5400000" algn="bl" rotWithShape="0">
              <a:srgbClr val="000000">
                <a:alpha val="50000"/>
              </a:srgbClr>
            </a:outerShdw>
          </a:effectLst>
        </p:spPr>
        <p:txBody>
          <a:bodyPr spcFirstLastPara="1" wrap="square" lIns="45700" tIns="45700" rIns="45700" bIns="45700" anchor="b" anchorCtr="0">
            <a:noAutofit/>
          </a:bodyPr>
          <a:lstStyle/>
          <a:p>
            <a:pPr marL="0" lvl="0" indent="0" algn="l" rtl="0">
              <a:lnSpc>
                <a:spcPct val="100000"/>
              </a:lnSpc>
              <a:spcBef>
                <a:spcPts val="0"/>
              </a:spcBef>
              <a:spcAft>
                <a:spcPts val="0"/>
              </a:spcAft>
              <a:buNone/>
            </a:pPr>
            <a:r>
              <a:rPr lang="en" sz="2200"/>
              <a:t>Opportunities for Real-Time Collaboration and Risk Reduction in </a:t>
            </a:r>
            <a:br>
              <a:rPr lang="en" sz="2900"/>
            </a:br>
            <a:r>
              <a:rPr lang="en" sz="3100" b="1"/>
              <a:t>Emergency Management with OGC GeoPose</a:t>
            </a:r>
            <a:endParaRPr sz="4800" b="1"/>
          </a:p>
        </p:txBody>
      </p:sp>
      <p:sp>
        <p:nvSpPr>
          <p:cNvPr id="54" name="Google Shape;54;p13"/>
          <p:cNvSpPr txBox="1">
            <a:spLocks noGrp="1"/>
          </p:cNvSpPr>
          <p:nvPr>
            <p:ph type="subTitle" idx="1"/>
          </p:nvPr>
        </p:nvSpPr>
        <p:spPr>
          <a:xfrm>
            <a:off x="103050" y="4264225"/>
            <a:ext cx="5667000" cy="792600"/>
          </a:xfrm>
          <a:prstGeom prst="rect">
            <a:avLst/>
          </a:prstGeom>
        </p:spPr>
        <p:txBody>
          <a:bodyPr spcFirstLastPara="1" wrap="square" lIns="45700" tIns="45700" rIns="45700"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 sz="1600">
                <a:solidFill>
                  <a:srgbClr val="FFFFFF"/>
                </a:solidFill>
              </a:rPr>
              <a:t>Mikel Salazar Ph.D.</a:t>
            </a:r>
            <a:endParaRPr sz="1600">
              <a:solidFill>
                <a:srgbClr val="FFFFFF"/>
              </a:solidFill>
            </a:endParaRPr>
          </a:p>
          <a:p>
            <a:pPr marL="0" lvl="0" indent="0" algn="l" rtl="0">
              <a:lnSpc>
                <a:spcPct val="90000"/>
              </a:lnSpc>
              <a:spcBef>
                <a:spcPts val="0"/>
              </a:spcBef>
              <a:spcAft>
                <a:spcPts val="0"/>
              </a:spcAft>
              <a:buClr>
                <a:schemeClr val="dk1"/>
              </a:buClr>
              <a:buSzPts val="1100"/>
              <a:buFont typeface="Arial"/>
              <a:buNone/>
            </a:pPr>
            <a:r>
              <a:rPr lang="en" sz="1600">
                <a:solidFill>
                  <a:srgbClr val="FFFFFF"/>
                </a:solidFill>
              </a:rPr>
              <a:t>Senior Researcher and Project Manager at IFE, Norway</a:t>
            </a:r>
            <a:endParaRPr sz="1600">
              <a:solidFill>
                <a:srgbClr val="FFFFFF"/>
              </a:solidFill>
            </a:endParaRPr>
          </a:p>
          <a:p>
            <a:pPr marL="0" lvl="0" indent="0" algn="l" rtl="0">
              <a:lnSpc>
                <a:spcPct val="90000"/>
              </a:lnSpc>
              <a:spcBef>
                <a:spcPts val="0"/>
              </a:spcBef>
              <a:spcAft>
                <a:spcPts val="0"/>
              </a:spcAft>
              <a:buClr>
                <a:schemeClr val="dk1"/>
              </a:buClr>
              <a:buSzPts val="1100"/>
              <a:buFont typeface="Arial"/>
              <a:buNone/>
            </a:pPr>
            <a:r>
              <a:rPr lang="en" sz="1600">
                <a:solidFill>
                  <a:srgbClr val="FFFFFF"/>
                </a:solidFill>
              </a:rPr>
              <a:t>contact@mikelsalazar.com</a:t>
            </a:r>
            <a:endParaRPr sz="1600">
              <a:solidFill>
                <a:srgbClr val="FFFFFF"/>
              </a:solidFill>
            </a:endParaRPr>
          </a:p>
          <a:p>
            <a:pPr marL="0" lvl="0" indent="0" algn="l" rtl="0">
              <a:spcBef>
                <a:spcPts val="0"/>
              </a:spcBef>
              <a:spcAft>
                <a:spcPts val="0"/>
              </a:spcAft>
              <a:buNone/>
            </a:pP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a:extLst>
            <a:ext uri="{FF2B5EF4-FFF2-40B4-BE49-F238E27FC236}">
              <a16:creationId xmlns:a16="http://schemas.microsoft.com/office/drawing/2014/main" id="{22C10FAD-994F-33DD-7B97-BF86F8CE8314}"/>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D1BEFF61-E6A4-DC02-5475-6022D6684A38}"/>
              </a:ext>
            </a:extLst>
          </p:cNvPr>
          <p:cNvSpPr txBox="1">
            <a:spLocks noGrp="1"/>
          </p:cNvSpPr>
          <p:nvPr>
            <p:ph type="title"/>
          </p:nvPr>
        </p:nvSpPr>
        <p:spPr>
          <a:xfrm>
            <a:off x="292608" y="292608"/>
            <a:ext cx="8961000" cy="5487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dirty="0"/>
              <a:t>Help Us GeoPose the Future</a:t>
            </a:r>
          </a:p>
        </p:txBody>
      </p:sp>
      <p:sp>
        <p:nvSpPr>
          <p:cNvPr id="3" name="Text Placeholder 2">
            <a:extLst>
              <a:ext uri="{FF2B5EF4-FFF2-40B4-BE49-F238E27FC236}">
                <a16:creationId xmlns:a16="http://schemas.microsoft.com/office/drawing/2014/main" id="{8F501A17-07CA-5861-505F-2848DB4C5AAF}"/>
              </a:ext>
            </a:extLst>
          </p:cNvPr>
          <p:cNvSpPr>
            <a:spLocks noGrp="1"/>
          </p:cNvSpPr>
          <p:nvPr>
            <p:ph type="body" idx="1"/>
          </p:nvPr>
        </p:nvSpPr>
        <p:spPr>
          <a:xfrm>
            <a:off x="403861" y="3565498"/>
            <a:ext cx="2519291" cy="1176793"/>
          </a:xfrm>
        </p:spPr>
        <p:txBody>
          <a:bodyPr>
            <a:normAutofit/>
          </a:bodyPr>
          <a:lstStyle/>
          <a:p>
            <a:pPr marL="114300" indent="0" algn="ctr">
              <a:buNone/>
            </a:pPr>
            <a:r>
              <a:rPr lang="en-US" b="1" dirty="0"/>
              <a:t>GeoPose Website</a:t>
            </a:r>
          </a:p>
          <a:p>
            <a:pPr marL="114300" indent="0" algn="ctr">
              <a:buNone/>
            </a:pPr>
            <a:r>
              <a:rPr lang="en-US" b="1" dirty="0">
                <a:solidFill>
                  <a:srgbClr val="0F6269"/>
                </a:solidFill>
              </a:rPr>
              <a:t>https://geopose.org</a:t>
            </a:r>
          </a:p>
        </p:txBody>
      </p:sp>
      <p:sp>
        <p:nvSpPr>
          <p:cNvPr id="7" name="Text Placeholder 2">
            <a:extLst>
              <a:ext uri="{FF2B5EF4-FFF2-40B4-BE49-F238E27FC236}">
                <a16:creationId xmlns:a16="http://schemas.microsoft.com/office/drawing/2014/main" id="{702A9506-20E4-0ADF-A623-C2B9B787A904}"/>
              </a:ext>
            </a:extLst>
          </p:cNvPr>
          <p:cNvSpPr txBox="1">
            <a:spLocks/>
          </p:cNvSpPr>
          <p:nvPr/>
        </p:nvSpPr>
        <p:spPr>
          <a:xfrm>
            <a:off x="6304669" y="3565498"/>
            <a:ext cx="2519291" cy="1176793"/>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1pPr>
            <a:lvl2pPr marL="914400" marR="0" lvl="1"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2pPr>
            <a:lvl3pPr marL="1371600" marR="0" lvl="2"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3pPr>
            <a:lvl4pPr marL="1828800" marR="0" lvl="3"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4pPr>
            <a:lvl5pPr marL="2286000" marR="0" lvl="4"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5pPr>
            <a:lvl6pPr marL="2743200" marR="0" lvl="5"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6pPr>
            <a:lvl7pPr marL="3200400" marR="0" lvl="6"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7pPr>
            <a:lvl8pPr marL="3657600" marR="0" lvl="7"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8pPr>
            <a:lvl9pPr marL="4114800" marR="0" lvl="8"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9pPr>
          </a:lstStyle>
          <a:p>
            <a:pPr marL="114300" indent="0" algn="ctr">
              <a:buFont typeface="Play"/>
              <a:buNone/>
            </a:pPr>
            <a:r>
              <a:rPr lang="en-US" b="1" dirty="0"/>
              <a:t>Cesium GeoPose</a:t>
            </a:r>
          </a:p>
          <a:p>
            <a:pPr marL="114300" indent="0" algn="ctr">
              <a:buFont typeface="Play"/>
              <a:buNone/>
            </a:pPr>
            <a:r>
              <a:rPr lang="en-US" sz="1400" b="1" dirty="0">
                <a:solidFill>
                  <a:srgbClr val="0F6269"/>
                </a:solidFill>
              </a:rPr>
              <a:t>https://github.com/MikelSalazar/GeoPoseCesium</a:t>
            </a:r>
          </a:p>
        </p:txBody>
      </p:sp>
      <p:sp>
        <p:nvSpPr>
          <p:cNvPr id="8" name="Text Placeholder 2">
            <a:extLst>
              <a:ext uri="{FF2B5EF4-FFF2-40B4-BE49-F238E27FC236}">
                <a16:creationId xmlns:a16="http://schemas.microsoft.com/office/drawing/2014/main" id="{54E50655-854F-608A-5DDB-8AC7BC01932A}"/>
              </a:ext>
            </a:extLst>
          </p:cNvPr>
          <p:cNvSpPr txBox="1">
            <a:spLocks/>
          </p:cNvSpPr>
          <p:nvPr/>
        </p:nvSpPr>
        <p:spPr>
          <a:xfrm>
            <a:off x="3355730" y="3565498"/>
            <a:ext cx="2519291" cy="1176793"/>
          </a:xfrm>
          <a:prstGeom prst="rect">
            <a:avLst/>
          </a:prstGeom>
          <a:noFill/>
          <a:ln>
            <a:noFill/>
          </a:ln>
        </p:spPr>
        <p:txBody>
          <a:bodyPr spcFirstLastPara="1" wrap="square" lIns="45700" tIns="45700" rIns="45700" bIns="45700" anchor="t" anchorCtr="0">
            <a:normAutofit fontScale="925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1pPr>
            <a:lvl2pPr marL="914400" marR="0" lvl="1"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2pPr>
            <a:lvl3pPr marL="1371600" marR="0" lvl="2"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3pPr>
            <a:lvl4pPr marL="1828800" marR="0" lvl="3"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4pPr>
            <a:lvl5pPr marL="2286000" marR="0" lvl="4"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5pPr>
            <a:lvl6pPr marL="2743200" marR="0" lvl="5"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6pPr>
            <a:lvl7pPr marL="3200400" marR="0" lvl="6"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7pPr>
            <a:lvl8pPr marL="3657600" marR="0" lvl="7"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8pPr>
            <a:lvl9pPr marL="4114800" marR="0" lvl="8"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9pPr>
          </a:lstStyle>
          <a:p>
            <a:pPr marL="114300" indent="0" algn="ctr">
              <a:buFont typeface="Play"/>
              <a:buNone/>
            </a:pPr>
            <a:r>
              <a:rPr lang="en-US" b="1" dirty="0"/>
              <a:t>OGC Standards Site</a:t>
            </a:r>
          </a:p>
          <a:p>
            <a:pPr marL="114300" indent="0" algn="ctr">
              <a:buFont typeface="Play"/>
              <a:buNone/>
            </a:pPr>
            <a:r>
              <a:rPr lang="en-US" b="1" dirty="0">
                <a:solidFill>
                  <a:srgbClr val="0F6269"/>
                </a:solidFill>
              </a:rPr>
              <a:t>https://www.ogc.org/standards/geopose/</a:t>
            </a:r>
          </a:p>
        </p:txBody>
      </p:sp>
      <p:pic>
        <p:nvPicPr>
          <p:cNvPr id="10" name="Picture 9" descr="A qr code on a white background&#10;&#10;AI-generated content may be incorrect.">
            <a:extLst>
              <a:ext uri="{FF2B5EF4-FFF2-40B4-BE49-F238E27FC236}">
                <a16:creationId xmlns:a16="http://schemas.microsoft.com/office/drawing/2014/main" id="{AAEB08E5-40AA-0285-1DB6-F400536EA7F7}"/>
              </a:ext>
            </a:extLst>
          </p:cNvPr>
          <p:cNvPicPr>
            <a:picLocks noChangeAspect="1"/>
          </p:cNvPicPr>
          <p:nvPr/>
        </p:nvPicPr>
        <p:blipFill>
          <a:blip r:embed="rId3"/>
          <a:stretch>
            <a:fillRect/>
          </a:stretch>
        </p:blipFill>
        <p:spPr>
          <a:xfrm>
            <a:off x="536328" y="1112440"/>
            <a:ext cx="2386824" cy="2386824"/>
          </a:xfrm>
          <a:prstGeom prst="rect">
            <a:avLst/>
          </a:prstGeom>
        </p:spPr>
      </p:pic>
      <p:pic>
        <p:nvPicPr>
          <p:cNvPr id="12" name="Picture 11" descr="A qr code on a white background&#10;&#10;AI-generated content may be incorrect.">
            <a:extLst>
              <a:ext uri="{FF2B5EF4-FFF2-40B4-BE49-F238E27FC236}">
                <a16:creationId xmlns:a16="http://schemas.microsoft.com/office/drawing/2014/main" id="{C5460B83-0A82-FEEA-A75E-90B0A381BB4A}"/>
              </a:ext>
            </a:extLst>
          </p:cNvPr>
          <p:cNvPicPr>
            <a:picLocks noChangeAspect="1"/>
          </p:cNvPicPr>
          <p:nvPr/>
        </p:nvPicPr>
        <p:blipFill>
          <a:blip r:embed="rId4"/>
          <a:stretch>
            <a:fillRect/>
          </a:stretch>
        </p:blipFill>
        <p:spPr>
          <a:xfrm>
            <a:off x="3396175" y="1046206"/>
            <a:ext cx="2438400" cy="2438400"/>
          </a:xfrm>
          <a:prstGeom prst="rect">
            <a:avLst/>
          </a:prstGeom>
        </p:spPr>
      </p:pic>
      <p:pic>
        <p:nvPicPr>
          <p:cNvPr id="15" name="Picture 14" descr="A qr code on a white background&#10;&#10;AI-generated content may be incorrect.">
            <a:extLst>
              <a:ext uri="{FF2B5EF4-FFF2-40B4-BE49-F238E27FC236}">
                <a16:creationId xmlns:a16="http://schemas.microsoft.com/office/drawing/2014/main" id="{A4A9117F-0A9C-60BC-0E38-B12C249491C9}"/>
              </a:ext>
            </a:extLst>
          </p:cNvPr>
          <p:cNvPicPr>
            <a:picLocks noChangeAspect="1"/>
          </p:cNvPicPr>
          <p:nvPr/>
        </p:nvPicPr>
        <p:blipFill>
          <a:blip r:embed="rId5"/>
          <a:stretch>
            <a:fillRect/>
          </a:stretch>
        </p:blipFill>
        <p:spPr>
          <a:xfrm>
            <a:off x="6370902" y="1115919"/>
            <a:ext cx="2386824" cy="2386824"/>
          </a:xfrm>
          <a:prstGeom prst="rect">
            <a:avLst/>
          </a:prstGeom>
        </p:spPr>
      </p:pic>
    </p:spTree>
    <p:extLst>
      <p:ext uri="{BB962C8B-B14F-4D97-AF65-F5344CB8AC3E}">
        <p14:creationId xmlns:p14="http://schemas.microsoft.com/office/powerpoint/2010/main" val="181337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91450" y="91450"/>
            <a:ext cx="8961000" cy="5487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
              <a:t>Abstract</a:t>
            </a:r>
            <a:endParaRPr/>
          </a:p>
        </p:txBody>
      </p:sp>
      <p:sp>
        <p:nvSpPr>
          <p:cNvPr id="120" name="Google Shape;120;p23"/>
          <p:cNvSpPr txBox="1">
            <a:spLocks noGrp="1"/>
          </p:cNvSpPr>
          <p:nvPr>
            <p:ph type="body" idx="1"/>
          </p:nvPr>
        </p:nvSpPr>
        <p:spPr>
          <a:xfrm>
            <a:off x="91450" y="731520"/>
            <a:ext cx="8961000" cy="4407300"/>
          </a:xfrm>
          <a:prstGeom prst="rect">
            <a:avLst/>
          </a:prstGeom>
        </p:spPr>
        <p:txBody>
          <a:bodyPr spcFirstLastPara="1" wrap="square" lIns="45700" tIns="45700" rIns="45700" bIns="45700" anchor="t" anchorCtr="0">
            <a:normAutofit/>
          </a:bodyPr>
          <a:lstStyle/>
          <a:p>
            <a:pPr marL="0" lvl="0" indent="0" algn="l" rtl="0">
              <a:spcBef>
                <a:spcPts val="0"/>
              </a:spcBef>
              <a:spcAft>
                <a:spcPts val="0"/>
              </a:spcAft>
              <a:buNone/>
            </a:pPr>
            <a:r>
              <a:rPr lang="en"/>
              <a:t>When emergencies unfold, threatening lives or urban assets, many different services respond, and coordination is essential. However, many emergency management systems operate with incompatible geospatial data formats, which introduces delays and increases risks (e.g., collisions with drones, invalid evacuation routes, etc.). Against this background, in this presentation, we present the OGC GeoPose conceptual model and demonstrate how its implementation on top of the Cesium platform can improve cooperation between different agencies and, even, prevent accidents. </a:t>
            </a:r>
            <a:endParaRPr/>
          </a:p>
          <a:p>
            <a:pPr marL="0" lvl="0" indent="0" algn="l" rtl="0">
              <a:spcBef>
                <a:spcPts val="1200"/>
              </a:spcBef>
              <a:spcAft>
                <a:spcPts val="0"/>
              </a:spcAft>
              <a:buClr>
                <a:schemeClr val="dk1"/>
              </a:buClr>
              <a:buSzPct val="61111"/>
              <a:buFont typeface="Arial"/>
              <a:buNone/>
            </a:pPr>
            <a:r>
              <a:rPr lang="en"/>
              <a:t>To illustrate the collaboration opportunities this standard enables, we will also show example use cases where GeoPoses are exchanged to communicate the real-time position and orientation of all types of entities (from vehicles or drones to wildfires and tsunamis) and to define their intended paths (allowing other agents to plan accordingly and avoid collisions).</a:t>
            </a:r>
            <a:endParaRPr/>
          </a:p>
          <a:p>
            <a:pPr marL="0" lvl="0" indent="0" algn="l" rtl="0">
              <a:spcBef>
                <a:spcPts val="1200"/>
              </a:spcBef>
              <a:spcAft>
                <a:spcPts val="0"/>
              </a:spcAft>
              <a:buClr>
                <a:schemeClr val="dk1"/>
              </a:buClr>
              <a:buSzPct val="61111"/>
              <a:buFont typeface="Arial"/>
              <a:buNone/>
            </a:pPr>
            <a:endParaRPr/>
          </a:p>
          <a:p>
            <a:pPr marL="0" lvl="0" indent="0" algn="l" rtl="0">
              <a:spcBef>
                <a:spcPts val="1200"/>
              </a:spcBef>
              <a:spcAft>
                <a:spcPts val="1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91450" y="91450"/>
            <a:ext cx="8961000" cy="5487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
              <a:t>Cesium Brand Elements</a:t>
            </a:r>
            <a:endParaRPr/>
          </a:p>
        </p:txBody>
      </p:sp>
      <p:pic>
        <p:nvPicPr>
          <p:cNvPr id="126" name="Google Shape;126;p24"/>
          <p:cNvPicPr preferRelativeResize="0"/>
          <p:nvPr/>
        </p:nvPicPr>
        <p:blipFill>
          <a:blip r:embed="rId3">
            <a:alphaModFix/>
          </a:blip>
          <a:stretch>
            <a:fillRect/>
          </a:stretch>
        </p:blipFill>
        <p:spPr>
          <a:xfrm>
            <a:off x="734688" y="674125"/>
            <a:ext cx="7674624" cy="4316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91450" y="91450"/>
            <a:ext cx="8961000" cy="5487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
              <a:t>Notes</a:t>
            </a:r>
            <a:endParaRPr/>
          </a:p>
        </p:txBody>
      </p:sp>
      <p:sp>
        <p:nvSpPr>
          <p:cNvPr id="142" name="Google Shape;142;p26"/>
          <p:cNvSpPr txBox="1">
            <a:spLocks noGrp="1"/>
          </p:cNvSpPr>
          <p:nvPr>
            <p:ph type="body" idx="1"/>
          </p:nvPr>
        </p:nvSpPr>
        <p:spPr>
          <a:xfrm>
            <a:off x="91450" y="731520"/>
            <a:ext cx="8961000" cy="4407300"/>
          </a:xfrm>
          <a:prstGeom prst="rect">
            <a:avLst/>
          </a:prstGeom>
        </p:spPr>
        <p:txBody>
          <a:bodyPr spcFirstLastPara="1" wrap="square" lIns="45700" tIns="45700" rIns="45700" bIns="45700" anchor="t" anchorCtr="0">
            <a:normAutofit/>
          </a:bodyPr>
          <a:lstStyle/>
          <a:p>
            <a:pPr marL="0" lvl="0" indent="0" algn="l" rtl="0">
              <a:spcBef>
                <a:spcPts val="0"/>
              </a:spcBef>
              <a:spcAft>
                <a:spcPts val="1200"/>
              </a:spcAft>
              <a:buNone/>
            </a:pPr>
            <a:r>
              <a:rPr lang="en"/>
              <a:t>Resilience, Prevention, Mitigation, Preparedness, Response</a:t>
            </a:r>
            <a:endParaRPr/>
          </a:p>
        </p:txBody>
      </p:sp>
      <p:pic>
        <p:nvPicPr>
          <p:cNvPr id="2050" name="Picture 2">
            <a:extLst>
              <a:ext uri="{FF2B5EF4-FFF2-40B4-BE49-F238E27FC236}">
                <a16:creationId xmlns:a16="http://schemas.microsoft.com/office/drawing/2014/main" id="{A678784A-AD12-921F-DAFC-C038E60BB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79" y="1387494"/>
            <a:ext cx="1362289" cy="24211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07D055-2E4E-C474-DD89-3979F2A26D73}"/>
              </a:ext>
            </a:extLst>
          </p:cNvPr>
          <p:cNvSpPr txBox="1"/>
          <p:nvPr/>
        </p:nvSpPr>
        <p:spPr>
          <a:xfrm>
            <a:off x="333954" y="4278965"/>
            <a:ext cx="3101009" cy="523220"/>
          </a:xfrm>
          <a:prstGeom prst="rect">
            <a:avLst/>
          </a:prstGeom>
          <a:noFill/>
        </p:spPr>
        <p:txBody>
          <a:bodyPr wrap="square">
            <a:spAutoFit/>
          </a:bodyPr>
          <a:lstStyle/>
          <a:p>
            <a:pPr rtl="0"/>
            <a:r>
              <a:rPr lang="en-US" sz="1400" b="0" i="0" u="none" strike="noStrike" dirty="0">
                <a:solidFill>
                  <a:srgbClr val="000000"/>
                </a:solidFill>
                <a:effectLst/>
                <a:latin typeface="Arial" panose="020B0604020202020204" pitchFamily="34" charset="0"/>
              </a:rPr>
              <a:t>https://awayteam.co.uk/products/3dcompass/about</a:t>
            </a:r>
            <a:endParaRPr lang="en-US" dirty="0">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292608" y="292608"/>
            <a:ext cx="8961000" cy="5487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 dirty="0"/>
              <a:t>Speaker Information</a:t>
            </a:r>
            <a:endParaRPr dirty="0"/>
          </a:p>
        </p:txBody>
      </p:sp>
      <p:sp>
        <p:nvSpPr>
          <p:cNvPr id="60" name="Google Shape;60;p14"/>
          <p:cNvSpPr txBox="1">
            <a:spLocks noGrp="1"/>
          </p:cNvSpPr>
          <p:nvPr>
            <p:ph type="body" idx="1"/>
          </p:nvPr>
        </p:nvSpPr>
        <p:spPr>
          <a:xfrm>
            <a:off x="3371050" y="1017767"/>
            <a:ext cx="5681400" cy="4121058"/>
          </a:xfrm>
          <a:prstGeom prst="rect">
            <a:avLst/>
          </a:prstGeom>
        </p:spPr>
        <p:txBody>
          <a:bodyPr spcFirstLastPara="1" wrap="square" lIns="45700" tIns="45700" rIns="45700" bIns="45700" anchor="t" anchorCtr="0">
            <a:normAutofit/>
          </a:bodyPr>
          <a:lstStyle/>
          <a:p>
            <a:pPr marL="0" lvl="0" indent="0" algn="l" rtl="0">
              <a:lnSpc>
                <a:spcPct val="100000"/>
              </a:lnSpc>
              <a:spcBef>
                <a:spcPts val="0"/>
              </a:spcBef>
              <a:spcAft>
                <a:spcPts val="1200"/>
              </a:spcAft>
              <a:buNone/>
            </a:pPr>
            <a:r>
              <a:rPr lang="en-US" b="1" dirty="0"/>
              <a:t>Mikel Salazar, Ph.D.</a:t>
            </a:r>
          </a:p>
          <a:p>
            <a:pPr marL="0" lvl="0" indent="0" algn="l" rtl="0">
              <a:lnSpc>
                <a:spcPct val="100000"/>
              </a:lnSpc>
              <a:spcBef>
                <a:spcPts val="0"/>
              </a:spcBef>
              <a:spcAft>
                <a:spcPts val="1200"/>
              </a:spcAft>
              <a:buNone/>
            </a:pPr>
            <a:r>
              <a:rPr lang="en-US" dirty="0"/>
              <a:t>IFE, Halden, Norway</a:t>
            </a:r>
          </a:p>
          <a:p>
            <a:pPr marL="285750" indent="-285750">
              <a:lnSpc>
                <a:spcPct val="100000"/>
              </a:lnSpc>
              <a:spcAft>
                <a:spcPts val="1200"/>
              </a:spcAft>
            </a:pPr>
            <a:r>
              <a:rPr lang="en-US" dirty="0"/>
              <a:t>HCI Researcher that participates in the creation of several standards to enable users to collaborate to share complex 3D and geospatial data across cultural and technological barriers.</a:t>
            </a:r>
          </a:p>
          <a:p>
            <a:pPr marL="285750" indent="-285750">
              <a:lnSpc>
                <a:spcPct val="100000"/>
              </a:lnSpc>
              <a:spcAft>
                <a:spcPts val="1200"/>
              </a:spcAft>
            </a:pPr>
            <a:r>
              <a:rPr lang="en-US" dirty="0"/>
              <a:t>In the VR department, we have experience building tools to manage emergencies in the nuclear sector, helping users to avoid invisible hazards by using advanced visualization and navigation systems.</a:t>
            </a:r>
          </a:p>
          <a:p>
            <a:pPr marL="285750" indent="-285750">
              <a:lnSpc>
                <a:spcPct val="100000"/>
              </a:lnSpc>
              <a:spcAft>
                <a:spcPts val="1200"/>
              </a:spcAft>
            </a:pPr>
            <a:endParaRPr dirty="0"/>
          </a:p>
        </p:txBody>
      </p:sp>
      <p:pic>
        <p:nvPicPr>
          <p:cNvPr id="4" name="Picture 3" descr="A person wearing glasses and a black shirt&#10;&#10;AI-generated content may be incorrect.">
            <a:extLst>
              <a:ext uri="{FF2B5EF4-FFF2-40B4-BE49-F238E27FC236}">
                <a16:creationId xmlns:a16="http://schemas.microsoft.com/office/drawing/2014/main" id="{CDB67AF9-9C43-758B-7C78-0E987EBB7894}"/>
              </a:ext>
            </a:extLst>
          </p:cNvPr>
          <p:cNvPicPr>
            <a:picLocks noChangeAspect="1"/>
          </p:cNvPicPr>
          <p:nvPr/>
        </p:nvPicPr>
        <p:blipFill>
          <a:blip r:embed="rId3"/>
          <a:stretch>
            <a:fillRect/>
          </a:stretch>
        </p:blipFill>
        <p:spPr>
          <a:xfrm>
            <a:off x="292608" y="1158571"/>
            <a:ext cx="1634490" cy="1634490"/>
          </a:xfrm>
          <a:prstGeom prst="rect">
            <a:avLst/>
          </a:prstGeom>
        </p:spPr>
      </p:pic>
      <p:pic>
        <p:nvPicPr>
          <p:cNvPr id="6" name="Picture 5" descr="A computer generated image of a factory&#10;&#10;AI-generated content may be incorrect.">
            <a:extLst>
              <a:ext uri="{FF2B5EF4-FFF2-40B4-BE49-F238E27FC236}">
                <a16:creationId xmlns:a16="http://schemas.microsoft.com/office/drawing/2014/main" id="{01B48CDD-F471-2627-09E2-E3CBAE69AABD}"/>
              </a:ext>
            </a:extLst>
          </p:cNvPr>
          <p:cNvPicPr>
            <a:picLocks noChangeAspect="1"/>
          </p:cNvPicPr>
          <p:nvPr/>
        </p:nvPicPr>
        <p:blipFill>
          <a:blip r:embed="rId4"/>
          <a:stretch>
            <a:fillRect/>
          </a:stretch>
        </p:blipFill>
        <p:spPr>
          <a:xfrm>
            <a:off x="292608" y="2793061"/>
            <a:ext cx="2738489" cy="1540400"/>
          </a:xfrm>
          <a:prstGeom prst="rect">
            <a:avLst/>
          </a:prstGeom>
        </p:spPr>
      </p:pic>
      <p:pic>
        <p:nvPicPr>
          <p:cNvPr id="8" name="Picture 7">
            <a:extLst>
              <a:ext uri="{FF2B5EF4-FFF2-40B4-BE49-F238E27FC236}">
                <a16:creationId xmlns:a16="http://schemas.microsoft.com/office/drawing/2014/main" id="{AB546478-4A7C-9FF5-5DF4-ECFC27929A64}"/>
              </a:ext>
            </a:extLst>
          </p:cNvPr>
          <p:cNvPicPr>
            <a:picLocks noChangeAspect="1"/>
          </p:cNvPicPr>
          <p:nvPr/>
        </p:nvPicPr>
        <p:blipFill>
          <a:blip r:embed="rId5"/>
          <a:stretch>
            <a:fillRect/>
          </a:stretch>
        </p:blipFill>
        <p:spPr>
          <a:xfrm>
            <a:off x="2059547" y="1118566"/>
            <a:ext cx="971550" cy="8572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292608" y="292608"/>
            <a:ext cx="8961000" cy="548700"/>
          </a:xfrm>
          <a:prstGeom prst="rect">
            <a:avLst/>
          </a:prstGeom>
          <a:effectLst/>
        </p:spPr>
        <p:txBody>
          <a:bodyPr spcFirstLastPara="1" wrap="square" lIns="45700" tIns="45700" rIns="45700" bIns="45700" anchor="t" anchorCtr="0">
            <a:noAutofit/>
          </a:bodyPr>
          <a:lstStyle/>
          <a:p>
            <a:pPr marL="0" lvl="0" indent="0" algn="l" rtl="0">
              <a:spcBef>
                <a:spcPts val="0"/>
              </a:spcBef>
              <a:spcAft>
                <a:spcPts val="0"/>
              </a:spcAft>
              <a:buNone/>
            </a:pPr>
            <a:r>
              <a:rPr lang="en" dirty="0">
                <a:solidFill>
                  <a:schemeClr val="bg1"/>
                </a:solidFill>
              </a:rPr>
              <a:t>It's a (Too) Beautiful Day Outside…</a:t>
            </a:r>
            <a:endParaRPr dirty="0">
              <a:solidFill>
                <a:schemeClr val="bg1"/>
              </a:solidFill>
            </a:endParaRPr>
          </a:p>
        </p:txBody>
      </p:sp>
      <p:pic>
        <p:nvPicPr>
          <p:cNvPr id="66" name="Google Shape;66;p15"/>
          <p:cNvPicPr preferRelativeResize="0"/>
          <p:nvPr/>
        </p:nvPicPr>
        <p:blipFill rotWithShape="1">
          <a:blip r:embed="rId3">
            <a:alphaModFix/>
          </a:blip>
          <a:srcRect l="9256" r="9256"/>
          <a:stretch/>
        </p:blipFill>
        <p:spPr>
          <a:xfrm rot="-912413">
            <a:off x="467608" y="1462901"/>
            <a:ext cx="2706074" cy="2217700"/>
          </a:xfrm>
          <a:prstGeom prst="rect">
            <a:avLst/>
          </a:prstGeom>
          <a:noFill/>
          <a:ln>
            <a:noFill/>
          </a:ln>
          <a:effectLst>
            <a:outerShdw blurRad="57150" dist="19050" dir="5400000" algn="bl" rotWithShape="0">
              <a:srgbClr val="000000">
                <a:alpha val="50000"/>
              </a:srgbClr>
            </a:outerShdw>
          </a:effectLst>
        </p:spPr>
      </p:pic>
      <p:pic>
        <p:nvPicPr>
          <p:cNvPr id="67" name="Google Shape;67;p15"/>
          <p:cNvPicPr preferRelativeResize="0"/>
          <p:nvPr/>
        </p:nvPicPr>
        <p:blipFill rotWithShape="1">
          <a:blip r:embed="rId4">
            <a:alphaModFix/>
          </a:blip>
          <a:srcRect l="19303" r="19297"/>
          <a:stretch/>
        </p:blipFill>
        <p:spPr>
          <a:xfrm rot="1380992">
            <a:off x="2438405" y="1381787"/>
            <a:ext cx="2463236" cy="2379925"/>
          </a:xfrm>
          <a:prstGeom prst="rect">
            <a:avLst/>
          </a:prstGeom>
          <a:noFill/>
          <a:ln>
            <a:noFill/>
          </a:ln>
          <a:effectLst>
            <a:outerShdw blurRad="57150" dist="19050" dir="5400000" algn="bl" rotWithShape="0">
              <a:srgbClr val="000000">
                <a:alpha val="50000"/>
              </a:srgbClr>
            </a:outerShdw>
          </a:effectLst>
        </p:spPr>
      </p:pic>
      <p:pic>
        <p:nvPicPr>
          <p:cNvPr id="68" name="Google Shape;68;p15"/>
          <p:cNvPicPr preferRelativeResize="0"/>
          <p:nvPr/>
        </p:nvPicPr>
        <p:blipFill>
          <a:blip r:embed="rId5">
            <a:alphaModFix/>
          </a:blip>
          <a:stretch>
            <a:fillRect/>
          </a:stretch>
        </p:blipFill>
        <p:spPr>
          <a:xfrm rot="-902489">
            <a:off x="3952618" y="1359381"/>
            <a:ext cx="3011309" cy="2424735"/>
          </a:xfrm>
          <a:prstGeom prst="rect">
            <a:avLst/>
          </a:prstGeom>
          <a:noFill/>
          <a:ln>
            <a:noFill/>
          </a:ln>
          <a:effectLst>
            <a:outerShdw blurRad="57150" dist="19050" dir="5400000" algn="bl" rotWithShape="0">
              <a:srgbClr val="000000">
                <a:alpha val="50000"/>
              </a:srgbClr>
            </a:outerShdw>
          </a:effectLst>
        </p:spPr>
      </p:pic>
      <p:pic>
        <p:nvPicPr>
          <p:cNvPr id="69" name="Google Shape;69;p15"/>
          <p:cNvPicPr preferRelativeResize="0"/>
          <p:nvPr/>
        </p:nvPicPr>
        <p:blipFill rotWithShape="1">
          <a:blip r:embed="rId6">
            <a:alphaModFix/>
          </a:blip>
          <a:srcRect l="39759" t="27875"/>
          <a:stretch/>
        </p:blipFill>
        <p:spPr>
          <a:xfrm rot="1067651">
            <a:off x="5659669" y="1442440"/>
            <a:ext cx="2826301" cy="2533882"/>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250"/>
                                        <p:tgtEl>
                                          <p:spTgt spid="6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250"/>
                                        <p:tgtEl>
                                          <p:spTgt spid="6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additive="base">
                                        <p:cTn id="17" dur="250"/>
                                        <p:tgtEl>
                                          <p:spTgt spid="68"/>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additive="base">
                                        <p:cTn id="22" dur="250"/>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73"/>
        <p:cNvGrpSpPr/>
        <p:nvPr/>
      </p:nvGrpSpPr>
      <p:grpSpPr>
        <a:xfrm>
          <a:off x="0" y="0"/>
          <a:ext cx="0" cy="0"/>
          <a:chOff x="0" y="0"/>
          <a:chExt cx="0" cy="0"/>
        </a:xfrm>
      </p:grpSpPr>
      <p:sp>
        <p:nvSpPr>
          <p:cNvPr id="17" name="Title 16">
            <a:extLst>
              <a:ext uri="{FF2B5EF4-FFF2-40B4-BE49-F238E27FC236}">
                <a16:creationId xmlns:a16="http://schemas.microsoft.com/office/drawing/2014/main" id="{EB758765-EC2C-FACD-0BF7-D6174CADFD05}"/>
              </a:ext>
            </a:extLst>
          </p:cNvPr>
          <p:cNvSpPr>
            <a:spLocks noGrp="1"/>
          </p:cNvSpPr>
          <p:nvPr>
            <p:ph type="title"/>
          </p:nvPr>
        </p:nvSpPr>
        <p:spPr>
          <a:xfrm>
            <a:off x="292608" y="292608"/>
            <a:ext cx="8961000" cy="548700"/>
          </a:xfrm>
        </p:spPr>
        <p:txBody>
          <a:bodyPr/>
          <a:lstStyle/>
          <a:p>
            <a:r>
              <a:rPr lang="en-US" dirty="0"/>
              <a:t>Disaster Strikes!</a:t>
            </a:r>
            <a:br>
              <a:rPr lang="en-US" dirty="0"/>
            </a:br>
            <a:endParaRPr lang="en-US" dirty="0"/>
          </a:p>
        </p:txBody>
      </p:sp>
      <p:grpSp>
        <p:nvGrpSpPr>
          <p:cNvPr id="25" name="Group 24">
            <a:extLst>
              <a:ext uri="{FF2B5EF4-FFF2-40B4-BE49-F238E27FC236}">
                <a16:creationId xmlns:a16="http://schemas.microsoft.com/office/drawing/2014/main" id="{D45C5E18-9A7C-C84F-48EB-C2F7C14D0BEE}"/>
              </a:ext>
            </a:extLst>
          </p:cNvPr>
          <p:cNvGrpSpPr/>
          <p:nvPr/>
        </p:nvGrpSpPr>
        <p:grpSpPr>
          <a:xfrm>
            <a:off x="2057399" y="3274143"/>
            <a:ext cx="3851639" cy="1777907"/>
            <a:chOff x="2057399" y="3274143"/>
            <a:chExt cx="3851639" cy="1777907"/>
          </a:xfrm>
        </p:grpSpPr>
        <p:sp>
          <p:nvSpPr>
            <p:cNvPr id="2" name="Rectangle: Rounded Corners 1">
              <a:extLst>
                <a:ext uri="{FF2B5EF4-FFF2-40B4-BE49-F238E27FC236}">
                  <a16:creationId xmlns:a16="http://schemas.microsoft.com/office/drawing/2014/main" id="{97AF43FB-70B8-53BA-27B3-60B9AEEA08F5}"/>
                </a:ext>
              </a:extLst>
            </p:cNvPr>
            <p:cNvSpPr/>
            <p:nvPr/>
          </p:nvSpPr>
          <p:spPr>
            <a:xfrm>
              <a:off x="3305948" y="3936050"/>
              <a:ext cx="2603090" cy="1116000"/>
            </a:xfrm>
            <a:prstGeom prst="roundRect">
              <a:avLst>
                <a:gd name="adj" fmla="val 10340"/>
              </a:avLst>
            </a:prstGeom>
            <a:solidFill>
              <a:srgbClr val="14838D"/>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buClr>
                  <a:srgbClr val="0F6269"/>
                </a:buClr>
                <a:buSzPts val="2800"/>
              </a:pPr>
              <a:r>
                <a:rPr lang="en-US" sz="2600" b="1" dirty="0">
                  <a:latin typeface="Play"/>
                  <a:sym typeface="Play"/>
                </a:rPr>
                <a:t>You are here </a:t>
              </a:r>
            </a:p>
            <a:p>
              <a:pPr algn="ctr">
                <a:buClr>
                  <a:srgbClr val="0F6269"/>
                </a:buClr>
                <a:buSzPts val="2800"/>
              </a:pPr>
              <a:r>
                <a:rPr lang="en-US" sz="1800" b="1" dirty="0">
                  <a:latin typeface="Play"/>
                  <a:sym typeface="Play"/>
                </a:rPr>
                <a:t>30 </a:t>
              </a:r>
              <a:r>
                <a:rPr lang="en-US" sz="1800" b="1" dirty="0" err="1">
                  <a:latin typeface="Play"/>
                  <a:sym typeface="Play"/>
                </a:rPr>
                <a:t>ms</a:t>
              </a:r>
              <a:r>
                <a:rPr lang="en-US" sz="1800" b="1" dirty="0">
                  <a:latin typeface="Play"/>
                  <a:sym typeface="Play"/>
                </a:rPr>
                <a:t> (100 feet)</a:t>
              </a:r>
            </a:p>
            <a:p>
              <a:pPr marL="0" lvl="0" indent="0" algn="ctr">
                <a:buClr>
                  <a:srgbClr val="0F6269"/>
                </a:buClr>
                <a:buSzPts val="2800"/>
                <a:buFont typeface="Arial"/>
                <a:buNone/>
              </a:pPr>
              <a:r>
                <a:rPr lang="en-US" sz="1800" b="1" dirty="0">
                  <a:latin typeface="Play"/>
                </a:rPr>
                <a:t>above sea level</a:t>
              </a:r>
            </a:p>
          </p:txBody>
        </p:sp>
        <p:sp>
          <p:nvSpPr>
            <p:cNvPr id="11" name="Oval 10">
              <a:extLst>
                <a:ext uri="{FF2B5EF4-FFF2-40B4-BE49-F238E27FC236}">
                  <a16:creationId xmlns:a16="http://schemas.microsoft.com/office/drawing/2014/main" id="{EDE69598-16F1-0434-9F28-8CF6A20A9C3E}"/>
                </a:ext>
              </a:extLst>
            </p:cNvPr>
            <p:cNvSpPr/>
            <p:nvPr/>
          </p:nvSpPr>
          <p:spPr>
            <a:xfrm>
              <a:off x="2057399" y="3274143"/>
              <a:ext cx="287594" cy="287594"/>
            </a:xfrm>
            <a:prstGeom prst="ellipse">
              <a:avLst/>
            </a:prstGeom>
            <a:solidFill>
              <a:srgbClr val="14838D"/>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D47C43C-70B3-CF76-9A8C-DE8B1A2CB9C6}"/>
                </a:ext>
              </a:extLst>
            </p:cNvPr>
            <p:cNvCxnSpPr>
              <a:cxnSpLocks/>
              <a:stCxn id="11" idx="6"/>
              <a:endCxn id="2" idx="0"/>
            </p:cNvCxnSpPr>
            <p:nvPr/>
          </p:nvCxnSpPr>
          <p:spPr>
            <a:xfrm>
              <a:off x="2344993" y="3417940"/>
              <a:ext cx="2262500" cy="51811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CB05156-E122-B97B-6CDB-9CA438AF3990}"/>
              </a:ext>
            </a:extLst>
          </p:cNvPr>
          <p:cNvGrpSpPr/>
          <p:nvPr/>
        </p:nvGrpSpPr>
        <p:grpSpPr>
          <a:xfrm>
            <a:off x="91450" y="3936050"/>
            <a:ext cx="2720878" cy="1116000"/>
            <a:chOff x="91450" y="3936050"/>
            <a:chExt cx="2720878" cy="1116000"/>
          </a:xfrm>
        </p:grpSpPr>
        <p:sp>
          <p:nvSpPr>
            <p:cNvPr id="8" name="Rectangle: Rounded Corners 7">
              <a:extLst>
                <a:ext uri="{FF2B5EF4-FFF2-40B4-BE49-F238E27FC236}">
                  <a16:creationId xmlns:a16="http://schemas.microsoft.com/office/drawing/2014/main" id="{606087C8-7106-2237-E4DF-EA29909B15F7}"/>
                </a:ext>
              </a:extLst>
            </p:cNvPr>
            <p:cNvSpPr/>
            <p:nvPr/>
          </p:nvSpPr>
          <p:spPr>
            <a:xfrm>
              <a:off x="91450" y="3936050"/>
              <a:ext cx="2720878" cy="1116000"/>
            </a:xfrm>
            <a:prstGeom prst="roundRect">
              <a:avLst>
                <a:gd name="adj" fmla="val 10340"/>
              </a:avLst>
            </a:prstGeom>
            <a:solidFill>
              <a:srgbClr val="14838D"/>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548640" rtlCol="0" anchor="ctr"/>
            <a:lstStyle/>
            <a:p>
              <a:pPr algn="ctr">
                <a:buClr>
                  <a:srgbClr val="0F6269"/>
                </a:buClr>
                <a:buSzPts val="2800"/>
              </a:pPr>
              <a:r>
                <a:rPr lang="en-US" sz="2600" b="1" dirty="0">
                  <a:latin typeface="Play"/>
                  <a:sym typeface="Play"/>
                </a:rPr>
                <a:t>New Jersey</a:t>
              </a:r>
            </a:p>
            <a:p>
              <a:pPr algn="ctr">
                <a:buClr>
                  <a:srgbClr val="0F6269"/>
                </a:buClr>
                <a:buSzPts val="2800"/>
              </a:pPr>
              <a:r>
                <a:rPr lang="en-US" sz="1800" b="1" dirty="0">
                  <a:latin typeface="Play"/>
                  <a:sym typeface="Play"/>
                </a:rPr>
                <a:t>3 Kms (2 miles)</a:t>
              </a:r>
            </a:p>
            <a:p>
              <a:pPr algn="ctr">
                <a:buClr>
                  <a:srgbClr val="0F6269"/>
                </a:buClr>
                <a:buSzPts val="2800"/>
              </a:pPr>
              <a:r>
                <a:rPr lang="en-US" sz="1800" b="1" dirty="0">
                  <a:latin typeface="Play"/>
                  <a:sym typeface="Play"/>
                </a:rPr>
                <a:t>to the East</a:t>
              </a:r>
            </a:p>
          </p:txBody>
        </p:sp>
        <p:sp>
          <p:nvSpPr>
            <p:cNvPr id="21" name="Arrow: Left 20">
              <a:extLst>
                <a:ext uri="{FF2B5EF4-FFF2-40B4-BE49-F238E27FC236}">
                  <a16:creationId xmlns:a16="http://schemas.microsoft.com/office/drawing/2014/main" id="{6CFCC3A3-3F2D-A054-58D7-E78E17F504DF}"/>
                </a:ext>
              </a:extLst>
            </p:cNvPr>
            <p:cNvSpPr/>
            <p:nvPr/>
          </p:nvSpPr>
          <p:spPr>
            <a:xfrm rot="18900000">
              <a:off x="251603" y="4351480"/>
              <a:ext cx="433781" cy="285140"/>
            </a:xfrm>
            <a:prstGeom prst="leftArrow">
              <a:avLst>
                <a:gd name="adj1" fmla="val 2037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4FBFFD0-495F-04B0-333A-F7214589D524}"/>
              </a:ext>
            </a:extLst>
          </p:cNvPr>
          <p:cNvGrpSpPr/>
          <p:nvPr/>
        </p:nvGrpSpPr>
        <p:grpSpPr>
          <a:xfrm>
            <a:off x="6179574" y="3936050"/>
            <a:ext cx="2826174" cy="1116000"/>
            <a:chOff x="6179574" y="3936050"/>
            <a:chExt cx="2826174" cy="1116000"/>
          </a:xfrm>
        </p:grpSpPr>
        <p:sp>
          <p:nvSpPr>
            <p:cNvPr id="5" name="Rectangle: Rounded Corners 4">
              <a:extLst>
                <a:ext uri="{FF2B5EF4-FFF2-40B4-BE49-F238E27FC236}">
                  <a16:creationId xmlns:a16="http://schemas.microsoft.com/office/drawing/2014/main" id="{996A5F59-5AEF-7EEB-5126-9426773C6375}"/>
                </a:ext>
              </a:extLst>
            </p:cNvPr>
            <p:cNvSpPr/>
            <p:nvPr/>
          </p:nvSpPr>
          <p:spPr>
            <a:xfrm>
              <a:off x="6179574" y="3936050"/>
              <a:ext cx="2826174" cy="1116000"/>
            </a:xfrm>
            <a:prstGeom prst="roundRect">
              <a:avLst>
                <a:gd name="adj" fmla="val 10340"/>
              </a:avLst>
            </a:prstGeom>
            <a:solidFill>
              <a:srgbClr val="14838D"/>
            </a:solid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Ins="548640" rtlCol="0" anchor="ctr"/>
            <a:lstStyle/>
            <a:p>
              <a:pPr algn="ctr">
                <a:buClr>
                  <a:srgbClr val="0F6269"/>
                </a:buClr>
                <a:buSzPts val="2800"/>
              </a:pPr>
              <a:r>
                <a:rPr lang="en-US" sz="2600" b="1" dirty="0">
                  <a:latin typeface="Play"/>
                  <a:sym typeface="Play"/>
                </a:rPr>
                <a:t>Limerick NPP</a:t>
              </a:r>
            </a:p>
            <a:p>
              <a:pPr marL="0" lvl="0" indent="0" algn="ctr">
                <a:buClr>
                  <a:srgbClr val="0F6269"/>
                </a:buClr>
                <a:buSzPts val="2800"/>
                <a:buFont typeface="Arial"/>
                <a:buNone/>
              </a:pPr>
              <a:r>
                <a:rPr lang="en-US" sz="1800" b="1" dirty="0">
                  <a:latin typeface="Play"/>
                </a:rPr>
                <a:t>60 Kms (35 miles)</a:t>
              </a:r>
            </a:p>
            <a:p>
              <a:pPr marL="0" lvl="0" indent="0" algn="ctr">
                <a:buClr>
                  <a:srgbClr val="0F6269"/>
                </a:buClr>
                <a:buSzPts val="2800"/>
                <a:buFont typeface="Arial"/>
                <a:buNone/>
              </a:pPr>
              <a:r>
                <a:rPr lang="en-US" sz="1800" b="1" dirty="0">
                  <a:latin typeface="Play"/>
                </a:rPr>
                <a:t>to the Northwest</a:t>
              </a:r>
            </a:p>
          </p:txBody>
        </p:sp>
        <p:sp>
          <p:nvSpPr>
            <p:cNvPr id="22" name="Arrow: Left 21">
              <a:extLst>
                <a:ext uri="{FF2B5EF4-FFF2-40B4-BE49-F238E27FC236}">
                  <a16:creationId xmlns:a16="http://schemas.microsoft.com/office/drawing/2014/main" id="{2107198A-3AF1-790D-1017-08F54096E2B0}"/>
                </a:ext>
              </a:extLst>
            </p:cNvPr>
            <p:cNvSpPr/>
            <p:nvPr/>
          </p:nvSpPr>
          <p:spPr>
            <a:xfrm rot="10800000">
              <a:off x="8436219" y="4351481"/>
              <a:ext cx="433781" cy="285140"/>
            </a:xfrm>
            <a:prstGeom prst="leftArrow">
              <a:avLst>
                <a:gd name="adj1" fmla="val 20370"/>
                <a:gd name="adj2"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descr="A computer screen with a map&#10;&#10;AI-generated content may be incorrect.">
            <a:extLst>
              <a:ext uri="{FF2B5EF4-FFF2-40B4-BE49-F238E27FC236}">
                <a16:creationId xmlns:a16="http://schemas.microsoft.com/office/drawing/2014/main" id="{184FF90C-EF97-9D60-EC64-CB68D15EDF88}"/>
              </a:ext>
            </a:extLst>
          </p:cNvPr>
          <p:cNvPicPr>
            <a:picLocks noChangeAspect="1"/>
          </p:cNvPicPr>
          <p:nvPr/>
        </p:nvPicPr>
        <p:blipFill>
          <a:blip r:embed="rId4"/>
          <a:srcRect l="9747" t="8315" r="9440" b="11441"/>
          <a:stretch/>
        </p:blipFill>
        <p:spPr>
          <a:xfrm>
            <a:off x="5120959" y="1256739"/>
            <a:ext cx="3749041" cy="2017404"/>
          </a:xfrm>
          <a:prstGeom prst="rect">
            <a:avLst/>
          </a:prstGeom>
          <a:ln>
            <a:solidFill>
              <a:srgbClr val="0F6269"/>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292608" y="292608"/>
            <a:ext cx="8961000" cy="5487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 dirty="0"/>
              <a:t>(OGC) GeoPose to the Rescue!</a:t>
            </a:r>
            <a:endParaRPr dirty="0"/>
          </a:p>
        </p:txBody>
      </p:sp>
      <p:grpSp>
        <p:nvGrpSpPr>
          <p:cNvPr id="10" name="Group 9">
            <a:extLst>
              <a:ext uri="{FF2B5EF4-FFF2-40B4-BE49-F238E27FC236}">
                <a16:creationId xmlns:a16="http://schemas.microsoft.com/office/drawing/2014/main" id="{3BCFA3DD-5F32-F6AC-2223-9CF6BA50A4D1}"/>
              </a:ext>
            </a:extLst>
          </p:cNvPr>
          <p:cNvGrpSpPr/>
          <p:nvPr/>
        </p:nvGrpSpPr>
        <p:grpSpPr>
          <a:xfrm>
            <a:off x="1895060" y="2950627"/>
            <a:ext cx="458282" cy="540127"/>
            <a:chOff x="2747644" y="2302302"/>
            <a:chExt cx="1176155" cy="1386206"/>
          </a:xfrm>
        </p:grpSpPr>
        <p:sp>
          <p:nvSpPr>
            <p:cNvPr id="7" name="Graphic 5">
              <a:extLst>
                <a:ext uri="{FF2B5EF4-FFF2-40B4-BE49-F238E27FC236}">
                  <a16:creationId xmlns:a16="http://schemas.microsoft.com/office/drawing/2014/main" id="{FCCFE6F4-E44B-1FB9-4A0B-EB1263AF6183}"/>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8" name="Graphic 7">
              <a:extLst>
                <a:ext uri="{FF2B5EF4-FFF2-40B4-BE49-F238E27FC236}">
                  <a16:creationId xmlns:a16="http://schemas.microsoft.com/office/drawing/2014/main" id="{4803B339-AB6D-F0DF-5AAF-4446713859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7644" y="2396326"/>
              <a:ext cx="1176155" cy="1176155"/>
            </a:xfrm>
            <a:prstGeom prst="rect">
              <a:avLst/>
            </a:prstGeom>
          </p:spPr>
        </p:pic>
      </p:grpSp>
      <p:grpSp>
        <p:nvGrpSpPr>
          <p:cNvPr id="23" name="Group 22">
            <a:extLst>
              <a:ext uri="{FF2B5EF4-FFF2-40B4-BE49-F238E27FC236}">
                <a16:creationId xmlns:a16="http://schemas.microsoft.com/office/drawing/2014/main" id="{80A799DE-AFF0-ACBF-F12A-C59F2A31E09A}"/>
              </a:ext>
            </a:extLst>
          </p:cNvPr>
          <p:cNvGrpSpPr/>
          <p:nvPr/>
        </p:nvGrpSpPr>
        <p:grpSpPr>
          <a:xfrm>
            <a:off x="3259040" y="4452179"/>
            <a:ext cx="458282" cy="540127"/>
            <a:chOff x="2747644" y="2302302"/>
            <a:chExt cx="1176155" cy="1386206"/>
          </a:xfrm>
          <a:scene3d>
            <a:camera prst="isometricRightUp"/>
            <a:lightRig rig="threePt" dir="t"/>
          </a:scene3d>
        </p:grpSpPr>
        <p:sp>
          <p:nvSpPr>
            <p:cNvPr id="24" name="Graphic 5">
              <a:extLst>
                <a:ext uri="{FF2B5EF4-FFF2-40B4-BE49-F238E27FC236}">
                  <a16:creationId xmlns:a16="http://schemas.microsoft.com/office/drawing/2014/main" id="{B651C8D9-8F59-40CD-09E8-C6D851C87690}"/>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25" name="Graphic 24">
              <a:extLst>
                <a:ext uri="{FF2B5EF4-FFF2-40B4-BE49-F238E27FC236}">
                  <a16:creationId xmlns:a16="http://schemas.microsoft.com/office/drawing/2014/main" id="{C5EF8CA4-39CE-6710-D4B3-A287515E40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7644" y="2396326"/>
              <a:ext cx="1176155" cy="1176155"/>
            </a:xfrm>
            <a:prstGeom prst="rect">
              <a:avLst/>
            </a:prstGeom>
          </p:spPr>
        </p:pic>
      </p:grpSp>
      <p:grpSp>
        <p:nvGrpSpPr>
          <p:cNvPr id="26" name="Group 25">
            <a:extLst>
              <a:ext uri="{FF2B5EF4-FFF2-40B4-BE49-F238E27FC236}">
                <a16:creationId xmlns:a16="http://schemas.microsoft.com/office/drawing/2014/main" id="{96F26496-DC03-2C5F-C771-2A1101C3555C}"/>
              </a:ext>
            </a:extLst>
          </p:cNvPr>
          <p:cNvGrpSpPr/>
          <p:nvPr/>
        </p:nvGrpSpPr>
        <p:grpSpPr>
          <a:xfrm>
            <a:off x="5994620" y="3408239"/>
            <a:ext cx="458282" cy="540127"/>
            <a:chOff x="2747644" y="2302302"/>
            <a:chExt cx="1176155" cy="1386206"/>
          </a:xfrm>
          <a:scene3d>
            <a:camera prst="perspectiveHeroicExtremeLeftFacing"/>
            <a:lightRig rig="threePt" dir="t"/>
          </a:scene3d>
        </p:grpSpPr>
        <p:sp>
          <p:nvSpPr>
            <p:cNvPr id="27" name="Graphic 5">
              <a:extLst>
                <a:ext uri="{FF2B5EF4-FFF2-40B4-BE49-F238E27FC236}">
                  <a16:creationId xmlns:a16="http://schemas.microsoft.com/office/drawing/2014/main" id="{0296067C-962A-C3B0-352D-F0E243642147}"/>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28" name="Graphic 27">
              <a:extLst>
                <a:ext uri="{FF2B5EF4-FFF2-40B4-BE49-F238E27FC236}">
                  <a16:creationId xmlns:a16="http://schemas.microsoft.com/office/drawing/2014/main" id="{1582F097-6D22-936B-007C-A722B4CD6B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7644" y="2396326"/>
              <a:ext cx="1176155" cy="1176155"/>
            </a:xfrm>
            <a:prstGeom prst="rect">
              <a:avLst/>
            </a:prstGeom>
          </p:spPr>
        </p:pic>
      </p:grpSp>
      <p:grpSp>
        <p:nvGrpSpPr>
          <p:cNvPr id="29" name="Group 28">
            <a:extLst>
              <a:ext uri="{FF2B5EF4-FFF2-40B4-BE49-F238E27FC236}">
                <a16:creationId xmlns:a16="http://schemas.microsoft.com/office/drawing/2014/main" id="{47324E74-5BBA-FCB4-7A46-BC1504CEC986}"/>
              </a:ext>
            </a:extLst>
          </p:cNvPr>
          <p:cNvGrpSpPr/>
          <p:nvPr/>
        </p:nvGrpSpPr>
        <p:grpSpPr>
          <a:xfrm>
            <a:off x="7975820" y="3575497"/>
            <a:ext cx="458282" cy="540127"/>
            <a:chOff x="2747644" y="2302302"/>
            <a:chExt cx="1176155" cy="1386206"/>
          </a:xfrm>
        </p:grpSpPr>
        <p:sp>
          <p:nvSpPr>
            <p:cNvPr id="30" name="Graphic 5">
              <a:extLst>
                <a:ext uri="{FF2B5EF4-FFF2-40B4-BE49-F238E27FC236}">
                  <a16:creationId xmlns:a16="http://schemas.microsoft.com/office/drawing/2014/main" id="{A390ACE2-000F-C81B-FA5C-02758D9340A3}"/>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31" name="Graphic 30">
              <a:extLst>
                <a:ext uri="{FF2B5EF4-FFF2-40B4-BE49-F238E27FC236}">
                  <a16:creationId xmlns:a16="http://schemas.microsoft.com/office/drawing/2014/main" id="{9ABBB11E-0844-35E5-4063-B2CFF43BAA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7644" y="2396326"/>
              <a:ext cx="1176155" cy="1176155"/>
            </a:xfrm>
            <a:prstGeom prst="rect">
              <a:avLst/>
            </a:prstGeom>
          </p:spPr>
        </p:pic>
      </p:grpSp>
      <p:grpSp>
        <p:nvGrpSpPr>
          <p:cNvPr id="32" name="Group 31">
            <a:extLst>
              <a:ext uri="{FF2B5EF4-FFF2-40B4-BE49-F238E27FC236}">
                <a16:creationId xmlns:a16="http://schemas.microsoft.com/office/drawing/2014/main" id="{9E7E828D-8873-310D-10BF-72CD8CB0C049}"/>
              </a:ext>
            </a:extLst>
          </p:cNvPr>
          <p:cNvGrpSpPr/>
          <p:nvPr/>
        </p:nvGrpSpPr>
        <p:grpSpPr>
          <a:xfrm>
            <a:off x="8490830" y="3021967"/>
            <a:ext cx="342662" cy="403858"/>
            <a:chOff x="2747644" y="2302302"/>
            <a:chExt cx="1176155" cy="1386206"/>
          </a:xfrm>
        </p:grpSpPr>
        <p:sp>
          <p:nvSpPr>
            <p:cNvPr id="33" name="Graphic 5">
              <a:extLst>
                <a:ext uri="{FF2B5EF4-FFF2-40B4-BE49-F238E27FC236}">
                  <a16:creationId xmlns:a16="http://schemas.microsoft.com/office/drawing/2014/main" id="{5A9BAC89-A0E6-A6D6-814E-D951C0EBA5AC}"/>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34" name="Graphic 33">
              <a:extLst>
                <a:ext uri="{FF2B5EF4-FFF2-40B4-BE49-F238E27FC236}">
                  <a16:creationId xmlns:a16="http://schemas.microsoft.com/office/drawing/2014/main" id="{F3BFACD8-49DD-23A3-2307-D30A24C6F0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7644" y="2396326"/>
              <a:ext cx="1176155" cy="1176155"/>
            </a:xfrm>
            <a:prstGeom prst="rect">
              <a:avLst/>
            </a:prstGeom>
          </p:spPr>
        </p:pic>
      </p:grpSp>
      <p:grpSp>
        <p:nvGrpSpPr>
          <p:cNvPr id="35" name="Group 34">
            <a:extLst>
              <a:ext uri="{FF2B5EF4-FFF2-40B4-BE49-F238E27FC236}">
                <a16:creationId xmlns:a16="http://schemas.microsoft.com/office/drawing/2014/main" id="{FAF911B3-1013-C582-0684-D4A66BF0D4D2}"/>
              </a:ext>
            </a:extLst>
          </p:cNvPr>
          <p:cNvGrpSpPr/>
          <p:nvPr/>
        </p:nvGrpSpPr>
        <p:grpSpPr>
          <a:xfrm>
            <a:off x="4601777" y="2974165"/>
            <a:ext cx="342662" cy="403858"/>
            <a:chOff x="2747644" y="2302302"/>
            <a:chExt cx="1176155" cy="1386206"/>
          </a:xfrm>
        </p:grpSpPr>
        <p:sp>
          <p:nvSpPr>
            <p:cNvPr id="36" name="Graphic 5">
              <a:extLst>
                <a:ext uri="{FF2B5EF4-FFF2-40B4-BE49-F238E27FC236}">
                  <a16:creationId xmlns:a16="http://schemas.microsoft.com/office/drawing/2014/main" id="{3CA7D892-2B5C-7B7B-3349-0779750E7BD5}"/>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37" name="Graphic 36">
              <a:extLst>
                <a:ext uri="{FF2B5EF4-FFF2-40B4-BE49-F238E27FC236}">
                  <a16:creationId xmlns:a16="http://schemas.microsoft.com/office/drawing/2014/main" id="{C9FFF166-CBCA-F6B9-00E3-923EF0D2E1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7644" y="2396326"/>
              <a:ext cx="1176155" cy="1176155"/>
            </a:xfrm>
            <a:prstGeom prst="rect">
              <a:avLst/>
            </a:prstGeom>
          </p:spPr>
        </p:pic>
      </p:grpSp>
      <p:grpSp>
        <p:nvGrpSpPr>
          <p:cNvPr id="38" name="Group 37">
            <a:extLst>
              <a:ext uri="{FF2B5EF4-FFF2-40B4-BE49-F238E27FC236}">
                <a16:creationId xmlns:a16="http://schemas.microsoft.com/office/drawing/2014/main" id="{F9ED1D38-8EB1-7E3F-279F-9B5C4B8AC0D4}"/>
              </a:ext>
            </a:extLst>
          </p:cNvPr>
          <p:cNvGrpSpPr/>
          <p:nvPr/>
        </p:nvGrpSpPr>
        <p:grpSpPr>
          <a:xfrm>
            <a:off x="465041" y="2522316"/>
            <a:ext cx="185336" cy="218434"/>
            <a:chOff x="2747644" y="2302302"/>
            <a:chExt cx="1176155" cy="1386206"/>
          </a:xfrm>
        </p:grpSpPr>
        <p:sp>
          <p:nvSpPr>
            <p:cNvPr id="39" name="Graphic 5">
              <a:extLst>
                <a:ext uri="{FF2B5EF4-FFF2-40B4-BE49-F238E27FC236}">
                  <a16:creationId xmlns:a16="http://schemas.microsoft.com/office/drawing/2014/main" id="{BC7744B6-5CA0-FC5B-ABE4-A66A90046CAA}"/>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40" name="Graphic 39">
              <a:extLst>
                <a:ext uri="{FF2B5EF4-FFF2-40B4-BE49-F238E27FC236}">
                  <a16:creationId xmlns:a16="http://schemas.microsoft.com/office/drawing/2014/main" id="{FB544B1C-8AA9-E9EE-57F0-4C00A674AA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7644" y="2396326"/>
              <a:ext cx="1176155" cy="1176155"/>
            </a:xfrm>
            <a:prstGeom prst="rect">
              <a:avLst/>
            </a:prstGeom>
          </p:spPr>
        </p:pic>
      </p:grpSp>
      <p:grpSp>
        <p:nvGrpSpPr>
          <p:cNvPr id="41" name="Group 40">
            <a:extLst>
              <a:ext uri="{FF2B5EF4-FFF2-40B4-BE49-F238E27FC236}">
                <a16:creationId xmlns:a16="http://schemas.microsoft.com/office/drawing/2014/main" id="{20427708-4EB9-E89E-3FB7-AD3B70C4075D}"/>
              </a:ext>
            </a:extLst>
          </p:cNvPr>
          <p:cNvGrpSpPr/>
          <p:nvPr/>
        </p:nvGrpSpPr>
        <p:grpSpPr>
          <a:xfrm>
            <a:off x="2850101" y="2523580"/>
            <a:ext cx="185336" cy="218434"/>
            <a:chOff x="2747644" y="2302302"/>
            <a:chExt cx="1176155" cy="1386206"/>
          </a:xfrm>
        </p:grpSpPr>
        <p:sp>
          <p:nvSpPr>
            <p:cNvPr id="42" name="Graphic 5">
              <a:extLst>
                <a:ext uri="{FF2B5EF4-FFF2-40B4-BE49-F238E27FC236}">
                  <a16:creationId xmlns:a16="http://schemas.microsoft.com/office/drawing/2014/main" id="{DE6ABE0F-C3DE-095A-FE6A-D309F8C347D1}"/>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43" name="Graphic 42">
              <a:extLst>
                <a:ext uri="{FF2B5EF4-FFF2-40B4-BE49-F238E27FC236}">
                  <a16:creationId xmlns:a16="http://schemas.microsoft.com/office/drawing/2014/main" id="{29402E84-11F4-09A2-F751-86FAA506F4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7644" y="2396326"/>
              <a:ext cx="1176155" cy="1176155"/>
            </a:xfrm>
            <a:prstGeom prst="rect">
              <a:avLst/>
            </a:prstGeom>
          </p:spPr>
        </p:pic>
      </p:grpSp>
      <p:grpSp>
        <p:nvGrpSpPr>
          <p:cNvPr id="44" name="Group 43">
            <a:extLst>
              <a:ext uri="{FF2B5EF4-FFF2-40B4-BE49-F238E27FC236}">
                <a16:creationId xmlns:a16="http://schemas.microsoft.com/office/drawing/2014/main" id="{88AD3BAC-A8D3-DF2D-355F-E9E3252ABC54}"/>
              </a:ext>
            </a:extLst>
          </p:cNvPr>
          <p:cNvGrpSpPr/>
          <p:nvPr/>
        </p:nvGrpSpPr>
        <p:grpSpPr>
          <a:xfrm>
            <a:off x="8415642" y="2427915"/>
            <a:ext cx="185336" cy="218434"/>
            <a:chOff x="2747644" y="2302302"/>
            <a:chExt cx="1176155" cy="1386206"/>
          </a:xfrm>
        </p:grpSpPr>
        <p:sp>
          <p:nvSpPr>
            <p:cNvPr id="45" name="Graphic 5">
              <a:extLst>
                <a:ext uri="{FF2B5EF4-FFF2-40B4-BE49-F238E27FC236}">
                  <a16:creationId xmlns:a16="http://schemas.microsoft.com/office/drawing/2014/main" id="{BD1DD6DC-AEB8-118B-A078-C0F8C1856A57}"/>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46" name="Graphic 45">
              <a:extLst>
                <a:ext uri="{FF2B5EF4-FFF2-40B4-BE49-F238E27FC236}">
                  <a16:creationId xmlns:a16="http://schemas.microsoft.com/office/drawing/2014/main" id="{B4289799-F80F-9219-875B-8EA0A28F37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47644" y="2396326"/>
              <a:ext cx="1176155" cy="1176155"/>
            </a:xfrm>
            <a:prstGeom prst="rect">
              <a:avLst/>
            </a:prstGeom>
          </p:spPr>
        </p:pic>
      </p:grpSp>
      <p:grpSp>
        <p:nvGrpSpPr>
          <p:cNvPr id="76" name="Group 75">
            <a:extLst>
              <a:ext uri="{FF2B5EF4-FFF2-40B4-BE49-F238E27FC236}">
                <a16:creationId xmlns:a16="http://schemas.microsoft.com/office/drawing/2014/main" id="{F0DDB4CB-1A0F-02BD-3776-56092E24BCA9}"/>
              </a:ext>
            </a:extLst>
          </p:cNvPr>
          <p:cNvGrpSpPr/>
          <p:nvPr/>
        </p:nvGrpSpPr>
        <p:grpSpPr>
          <a:xfrm>
            <a:off x="3126832" y="760235"/>
            <a:ext cx="2211651" cy="1449753"/>
            <a:chOff x="3126832" y="760235"/>
            <a:chExt cx="2211651" cy="1449753"/>
          </a:xfrm>
        </p:grpSpPr>
        <p:grpSp>
          <p:nvGrpSpPr>
            <p:cNvPr id="50" name="Group 49">
              <a:extLst>
                <a:ext uri="{FF2B5EF4-FFF2-40B4-BE49-F238E27FC236}">
                  <a16:creationId xmlns:a16="http://schemas.microsoft.com/office/drawing/2014/main" id="{24979B43-50CC-E333-CB0B-0C28D397209A}"/>
                </a:ext>
              </a:extLst>
            </p:cNvPr>
            <p:cNvGrpSpPr/>
            <p:nvPr/>
          </p:nvGrpSpPr>
          <p:grpSpPr>
            <a:xfrm>
              <a:off x="3126832" y="1760507"/>
              <a:ext cx="264416" cy="294458"/>
              <a:chOff x="2747644" y="2302302"/>
              <a:chExt cx="1176155" cy="1386206"/>
            </a:xfrm>
          </p:grpSpPr>
          <p:sp>
            <p:nvSpPr>
              <p:cNvPr id="51" name="Graphic 5">
                <a:extLst>
                  <a:ext uri="{FF2B5EF4-FFF2-40B4-BE49-F238E27FC236}">
                    <a16:creationId xmlns:a16="http://schemas.microsoft.com/office/drawing/2014/main" id="{80697905-EA19-B337-220B-B060FCFD1EA0}"/>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52" name="Graphic 51">
                <a:extLst>
                  <a:ext uri="{FF2B5EF4-FFF2-40B4-BE49-F238E27FC236}">
                    <a16:creationId xmlns:a16="http://schemas.microsoft.com/office/drawing/2014/main" id="{F6B092CD-DA53-2DDD-A6CC-A05F49C0DA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7644" y="2396326"/>
                <a:ext cx="1176155" cy="1176155"/>
              </a:xfrm>
              <a:prstGeom prst="rect">
                <a:avLst/>
              </a:prstGeom>
            </p:spPr>
          </p:pic>
        </p:grpSp>
        <p:grpSp>
          <p:nvGrpSpPr>
            <p:cNvPr id="56" name="Group 55">
              <a:extLst>
                <a:ext uri="{FF2B5EF4-FFF2-40B4-BE49-F238E27FC236}">
                  <a16:creationId xmlns:a16="http://schemas.microsoft.com/office/drawing/2014/main" id="{F851136E-1AF3-1400-E6AD-F21052C0A0B8}"/>
                </a:ext>
              </a:extLst>
            </p:cNvPr>
            <p:cNvGrpSpPr/>
            <p:nvPr/>
          </p:nvGrpSpPr>
          <p:grpSpPr>
            <a:xfrm>
              <a:off x="4926958" y="1273519"/>
              <a:ext cx="411525" cy="458283"/>
              <a:chOff x="2747644" y="2302302"/>
              <a:chExt cx="1176155" cy="1386206"/>
            </a:xfrm>
          </p:grpSpPr>
          <p:sp>
            <p:nvSpPr>
              <p:cNvPr id="57" name="Graphic 5">
                <a:extLst>
                  <a:ext uri="{FF2B5EF4-FFF2-40B4-BE49-F238E27FC236}">
                    <a16:creationId xmlns:a16="http://schemas.microsoft.com/office/drawing/2014/main" id="{A698FB8E-628D-F96E-AE7B-08D2D86CAFA5}"/>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58" name="Graphic 57">
                <a:extLst>
                  <a:ext uri="{FF2B5EF4-FFF2-40B4-BE49-F238E27FC236}">
                    <a16:creationId xmlns:a16="http://schemas.microsoft.com/office/drawing/2014/main" id="{2C0E278B-EAF0-8206-F595-7284B7AC78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7644" y="2396326"/>
                <a:ext cx="1176155" cy="1176155"/>
              </a:xfrm>
              <a:prstGeom prst="rect">
                <a:avLst/>
              </a:prstGeom>
            </p:spPr>
          </p:pic>
        </p:grpSp>
        <p:grpSp>
          <p:nvGrpSpPr>
            <p:cNvPr id="59" name="Group 58">
              <a:extLst>
                <a:ext uri="{FF2B5EF4-FFF2-40B4-BE49-F238E27FC236}">
                  <a16:creationId xmlns:a16="http://schemas.microsoft.com/office/drawing/2014/main" id="{E95610D4-9594-8286-108E-74FA527A8378}"/>
                </a:ext>
              </a:extLst>
            </p:cNvPr>
            <p:cNvGrpSpPr/>
            <p:nvPr/>
          </p:nvGrpSpPr>
          <p:grpSpPr>
            <a:xfrm>
              <a:off x="3698516" y="760235"/>
              <a:ext cx="785164" cy="874376"/>
              <a:chOff x="2747644" y="2302302"/>
              <a:chExt cx="1176155" cy="1386206"/>
            </a:xfrm>
          </p:grpSpPr>
          <p:sp>
            <p:nvSpPr>
              <p:cNvPr id="60" name="Graphic 5">
                <a:extLst>
                  <a:ext uri="{FF2B5EF4-FFF2-40B4-BE49-F238E27FC236}">
                    <a16:creationId xmlns:a16="http://schemas.microsoft.com/office/drawing/2014/main" id="{7CA86B11-8587-145D-C718-A5D5CFFA3242}"/>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61" name="Graphic 60">
                <a:extLst>
                  <a:ext uri="{FF2B5EF4-FFF2-40B4-BE49-F238E27FC236}">
                    <a16:creationId xmlns:a16="http://schemas.microsoft.com/office/drawing/2014/main" id="{1175A561-1587-5BD2-5725-16E6B9D826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7644" y="2396326"/>
                <a:ext cx="1176155" cy="1176155"/>
              </a:xfrm>
              <a:prstGeom prst="rect">
                <a:avLst/>
              </a:prstGeom>
            </p:spPr>
          </p:pic>
        </p:grpSp>
        <p:grpSp>
          <p:nvGrpSpPr>
            <p:cNvPr id="65" name="Group 64">
              <a:extLst>
                <a:ext uri="{FF2B5EF4-FFF2-40B4-BE49-F238E27FC236}">
                  <a16:creationId xmlns:a16="http://schemas.microsoft.com/office/drawing/2014/main" id="{7280F11B-6EE2-1E2E-D735-BDC2CA71114C}"/>
                </a:ext>
              </a:extLst>
            </p:cNvPr>
            <p:cNvGrpSpPr/>
            <p:nvPr/>
          </p:nvGrpSpPr>
          <p:grpSpPr>
            <a:xfrm flipH="1">
              <a:off x="4351653" y="1966728"/>
              <a:ext cx="218440" cy="243260"/>
              <a:chOff x="2747644" y="2302302"/>
              <a:chExt cx="1176155" cy="1386206"/>
            </a:xfrm>
          </p:grpSpPr>
          <p:sp>
            <p:nvSpPr>
              <p:cNvPr id="66" name="Graphic 5">
                <a:extLst>
                  <a:ext uri="{FF2B5EF4-FFF2-40B4-BE49-F238E27FC236}">
                    <a16:creationId xmlns:a16="http://schemas.microsoft.com/office/drawing/2014/main" id="{91DAE574-6399-7099-B042-82240E6A24EC}"/>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67" name="Graphic 66">
                <a:extLst>
                  <a:ext uri="{FF2B5EF4-FFF2-40B4-BE49-F238E27FC236}">
                    <a16:creationId xmlns:a16="http://schemas.microsoft.com/office/drawing/2014/main" id="{3802EA28-FA40-F651-DC3F-2290D2C7C8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7644" y="2396326"/>
                <a:ext cx="1176155" cy="1176155"/>
              </a:xfrm>
              <a:prstGeom prst="rect">
                <a:avLst/>
              </a:prstGeom>
            </p:spPr>
          </p:pic>
        </p:grpSp>
        <p:cxnSp>
          <p:nvCxnSpPr>
            <p:cNvPr id="69" name="Straight Arrow Connector 68">
              <a:extLst>
                <a:ext uri="{FF2B5EF4-FFF2-40B4-BE49-F238E27FC236}">
                  <a16:creationId xmlns:a16="http://schemas.microsoft.com/office/drawing/2014/main" id="{62DDD294-3752-68B8-2FB1-5A294F9D69CB}"/>
                </a:ext>
              </a:extLst>
            </p:cNvPr>
            <p:cNvCxnSpPr>
              <a:stCxn id="66" idx="2"/>
              <a:endCxn id="51" idx="2"/>
            </p:cNvCxnSpPr>
            <p:nvPr/>
          </p:nvCxnSpPr>
          <p:spPr>
            <a:xfrm flipH="1" flipV="1">
              <a:off x="3259041" y="2054965"/>
              <a:ext cx="1201831" cy="15502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268E6A2-FB0F-0583-869A-EA63021A6E65}"/>
                </a:ext>
              </a:extLst>
            </p:cNvPr>
            <p:cNvCxnSpPr>
              <a:cxnSpLocks/>
              <a:stCxn id="51" idx="2"/>
              <a:endCxn id="57" idx="2"/>
            </p:cNvCxnSpPr>
            <p:nvPr/>
          </p:nvCxnSpPr>
          <p:spPr>
            <a:xfrm flipV="1">
              <a:off x="3259041" y="1731802"/>
              <a:ext cx="1873680" cy="3231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A30E546-E099-8BEB-CA96-EC3FE4DABF6A}"/>
                </a:ext>
              </a:extLst>
            </p:cNvPr>
            <p:cNvCxnSpPr>
              <a:cxnSpLocks/>
              <a:stCxn id="57" idx="2"/>
              <a:endCxn id="60" idx="2"/>
            </p:cNvCxnSpPr>
            <p:nvPr/>
          </p:nvCxnSpPr>
          <p:spPr>
            <a:xfrm flipH="1" flipV="1">
              <a:off x="4091098" y="1634611"/>
              <a:ext cx="1041623" cy="971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
                                        <p:tgtEl>
                                          <p:spTgt spid="10"/>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200"/>
                                        <p:tgtEl>
                                          <p:spTgt spid="23"/>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00"/>
                                        <p:tgtEl>
                                          <p:spTgt spid="26"/>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00"/>
                                        <p:tgtEl>
                                          <p:spTgt spid="29"/>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200"/>
                                        <p:tgtEl>
                                          <p:spTgt spid="32"/>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200"/>
                                        <p:tgtEl>
                                          <p:spTgt spid="35"/>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00"/>
                                        <p:tgtEl>
                                          <p:spTgt spid="38"/>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200"/>
                                        <p:tgtEl>
                                          <p:spTgt spid="41"/>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200"/>
                                        <p:tgtEl>
                                          <p:spTgt spid="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290282" y="292608"/>
            <a:ext cx="8762168" cy="5487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 dirty="0"/>
              <a:t>What is (OGC) GeoPose?</a:t>
            </a:r>
            <a:endParaRPr dirty="0"/>
          </a:p>
        </p:txBody>
      </p:sp>
      <p:sp>
        <p:nvSpPr>
          <p:cNvPr id="90" name="Google Shape;90;p18"/>
          <p:cNvSpPr txBox="1">
            <a:spLocks noGrp="1"/>
          </p:cNvSpPr>
          <p:nvPr>
            <p:ph type="body" idx="1"/>
          </p:nvPr>
        </p:nvSpPr>
        <p:spPr>
          <a:xfrm>
            <a:off x="290283" y="2473850"/>
            <a:ext cx="4281667" cy="2372460"/>
          </a:xfrm>
          <a:prstGeom prst="rect">
            <a:avLst/>
          </a:prstGeom>
        </p:spPr>
        <p:txBody>
          <a:bodyPr spcFirstLastPara="1" wrap="square" lIns="45700" tIns="45700" rIns="45700" bIns="45700" anchor="t" anchorCtr="0">
            <a:normAutofit/>
          </a:bodyPr>
          <a:lstStyle/>
          <a:p>
            <a:pPr marL="0" lvl="0" indent="0" algn="l" defTabSz="274320" rtl="0">
              <a:lnSpc>
                <a:spcPct val="100000"/>
              </a:lnSpc>
              <a:spcBef>
                <a:spcPts val="0"/>
              </a:spcBef>
              <a:buNone/>
            </a:pPr>
            <a:r>
              <a:rPr lang="en-US" sz="1200" b="1" dirty="0"/>
              <a:t>let</a:t>
            </a:r>
            <a:r>
              <a:rPr lang="en-US" sz="1200" dirty="0"/>
              <a:t> </a:t>
            </a:r>
            <a:r>
              <a:rPr lang="en-US" sz="1200" dirty="0" err="1"/>
              <a:t>cameraGeoPose</a:t>
            </a:r>
            <a:r>
              <a:rPr lang="en-US" sz="1200" dirty="0"/>
              <a:t> = {</a:t>
            </a:r>
          </a:p>
          <a:p>
            <a:pPr marL="0" lvl="0" indent="0" algn="l" defTabSz="274320" rtl="0">
              <a:lnSpc>
                <a:spcPct val="100000"/>
              </a:lnSpc>
              <a:spcBef>
                <a:spcPts val="0"/>
              </a:spcBef>
              <a:buNone/>
            </a:pPr>
            <a:r>
              <a:rPr lang="en-US" sz="1200" b="1" dirty="0"/>
              <a:t>	location</a:t>
            </a:r>
            <a:r>
              <a:rPr lang="en-US" sz="1200" dirty="0"/>
              <a:t>: {			</a:t>
            </a:r>
            <a:r>
              <a:rPr lang="en-US" sz="1200" dirty="0">
                <a:solidFill>
                  <a:srgbClr val="0F6269"/>
                </a:solidFill>
              </a:rPr>
              <a:t>// Position on the WGS84 Ellipsoid</a:t>
            </a:r>
          </a:p>
          <a:p>
            <a:pPr marL="0" lvl="0" indent="0" algn="l" defTabSz="274320" rtl="0">
              <a:lnSpc>
                <a:spcPct val="100000"/>
              </a:lnSpc>
              <a:spcBef>
                <a:spcPts val="0"/>
              </a:spcBef>
              <a:buNone/>
            </a:pPr>
            <a:r>
              <a:rPr lang="pt-BR" sz="1200" b="1" dirty="0"/>
              <a:t>		lat</a:t>
            </a:r>
            <a:r>
              <a:rPr lang="pt-BR" sz="1200" dirty="0"/>
              <a:t>: 39.956,		</a:t>
            </a:r>
            <a:r>
              <a:rPr lang="pt-BR" sz="1200" dirty="0">
                <a:solidFill>
                  <a:srgbClr val="0F6269"/>
                </a:solidFill>
              </a:rPr>
              <a:t>// Latitude (in degrees)</a:t>
            </a:r>
          </a:p>
          <a:p>
            <a:pPr marL="0" lvl="0" indent="0" algn="l" defTabSz="274320" rtl="0">
              <a:lnSpc>
                <a:spcPct val="100000"/>
              </a:lnSpc>
              <a:spcBef>
                <a:spcPts val="0"/>
              </a:spcBef>
              <a:buNone/>
            </a:pPr>
            <a:r>
              <a:rPr lang="pt-BR" sz="1200" b="1" dirty="0"/>
              <a:t>		lon</a:t>
            </a:r>
            <a:r>
              <a:rPr lang="pt-BR" sz="1200" dirty="0"/>
              <a:t>: -75.154,	 </a:t>
            </a:r>
            <a:r>
              <a:rPr lang="pt-BR" sz="1200" dirty="0">
                <a:solidFill>
                  <a:srgbClr val="0F6269"/>
                </a:solidFill>
              </a:rPr>
              <a:t>// Longitude (in degrees)</a:t>
            </a:r>
          </a:p>
          <a:p>
            <a:pPr marL="0" lvl="0" indent="0" algn="l" defTabSz="274320" rtl="0">
              <a:lnSpc>
                <a:spcPct val="100000"/>
              </a:lnSpc>
              <a:spcBef>
                <a:spcPts val="0"/>
              </a:spcBef>
              <a:buNone/>
            </a:pPr>
            <a:r>
              <a:rPr lang="pt-BR" sz="1200" b="1" dirty="0"/>
              <a:t>		h</a:t>
            </a:r>
            <a:r>
              <a:rPr lang="pt-BR" sz="1200" dirty="0"/>
              <a:t>: 100			</a:t>
            </a:r>
            <a:r>
              <a:rPr lang="pt-BR" sz="1200" dirty="0">
                <a:solidFill>
                  <a:srgbClr val="0F6269"/>
                </a:solidFill>
              </a:rPr>
              <a:t>// Height-over-Ellipsoid (in meters)</a:t>
            </a:r>
          </a:p>
          <a:p>
            <a:pPr marL="0" lvl="0" indent="0" algn="l" defTabSz="274320" rtl="0">
              <a:lnSpc>
                <a:spcPct val="100000"/>
              </a:lnSpc>
              <a:spcBef>
                <a:spcPts val="0"/>
              </a:spcBef>
              <a:buNone/>
            </a:pPr>
            <a:r>
              <a:rPr lang="pt-BR" sz="1200" dirty="0"/>
              <a:t>	},</a:t>
            </a:r>
          </a:p>
          <a:p>
            <a:pPr marL="0" lvl="0" indent="0" algn="l" defTabSz="274320" rtl="0">
              <a:lnSpc>
                <a:spcPct val="100000"/>
              </a:lnSpc>
              <a:spcBef>
                <a:spcPts val="0"/>
              </a:spcBef>
              <a:buNone/>
            </a:pPr>
            <a:r>
              <a:rPr lang="pt-BR" sz="1200" b="1" dirty="0"/>
              <a:t>	angles</a:t>
            </a:r>
            <a:r>
              <a:rPr lang="pt-BR" sz="1200" dirty="0"/>
              <a:t>: {			</a:t>
            </a:r>
            <a:r>
              <a:rPr lang="pt-BR" sz="1200" dirty="0">
                <a:solidFill>
                  <a:srgbClr val="0F6269"/>
                </a:solidFill>
              </a:rPr>
              <a:t>// Rotation relative to geoposition</a:t>
            </a:r>
          </a:p>
          <a:p>
            <a:pPr marL="0" lvl="0" indent="0" algn="l" defTabSz="274320" rtl="0">
              <a:lnSpc>
                <a:spcPct val="100000"/>
              </a:lnSpc>
              <a:spcBef>
                <a:spcPts val="0"/>
              </a:spcBef>
              <a:buNone/>
            </a:pPr>
            <a:r>
              <a:rPr lang="en-US" sz="1200" b="1" dirty="0"/>
              <a:t>		yaw</a:t>
            </a:r>
            <a:r>
              <a:rPr lang="en-US" sz="1200" dirty="0"/>
              <a:t>: 205, 		</a:t>
            </a:r>
            <a:r>
              <a:rPr lang="en-US" sz="1200" dirty="0">
                <a:solidFill>
                  <a:srgbClr val="0F6269"/>
                </a:solidFill>
              </a:rPr>
              <a:t>// Vertical axis (</a:t>
            </a:r>
            <a:r>
              <a:rPr lang="pt-BR" sz="1200" dirty="0">
                <a:solidFill>
                  <a:srgbClr val="0F6269"/>
                </a:solidFill>
              </a:rPr>
              <a:t>in </a:t>
            </a:r>
            <a:r>
              <a:rPr lang="en-US" sz="1200" dirty="0">
                <a:solidFill>
                  <a:srgbClr val="0F6269"/>
                </a:solidFill>
              </a:rPr>
              <a:t>degrees)</a:t>
            </a:r>
          </a:p>
          <a:p>
            <a:pPr marL="0" indent="0" defTabSz="274320">
              <a:lnSpc>
                <a:spcPct val="100000"/>
              </a:lnSpc>
              <a:buNone/>
            </a:pPr>
            <a:r>
              <a:rPr lang="en-US" sz="1200" b="1" dirty="0"/>
              <a:t>		pitch</a:t>
            </a:r>
            <a:r>
              <a:rPr lang="en-US" sz="1200" dirty="0"/>
              <a:t>: 0, 		</a:t>
            </a:r>
            <a:r>
              <a:rPr lang="en-US" sz="1200" dirty="0">
                <a:solidFill>
                  <a:srgbClr val="0F6269"/>
                </a:solidFill>
              </a:rPr>
              <a:t>// Lateral axis (</a:t>
            </a:r>
            <a:r>
              <a:rPr lang="pt-BR" sz="1200" dirty="0">
                <a:solidFill>
                  <a:srgbClr val="0F6269"/>
                </a:solidFill>
              </a:rPr>
              <a:t>in degrees)</a:t>
            </a:r>
            <a:endParaRPr lang="en-US" sz="1200" dirty="0">
              <a:solidFill>
                <a:srgbClr val="0F6269"/>
              </a:solidFill>
            </a:endParaRPr>
          </a:p>
          <a:p>
            <a:pPr marL="0" lvl="0" indent="0" algn="l" defTabSz="274320" rtl="0">
              <a:lnSpc>
                <a:spcPct val="100000"/>
              </a:lnSpc>
              <a:spcBef>
                <a:spcPts val="0"/>
              </a:spcBef>
              <a:buNone/>
            </a:pPr>
            <a:r>
              <a:rPr lang="en-US" sz="1200" b="1" dirty="0"/>
              <a:t>		roll</a:t>
            </a:r>
            <a:r>
              <a:rPr lang="en-US" sz="1200" dirty="0"/>
              <a:t>: 0 			</a:t>
            </a:r>
            <a:r>
              <a:rPr lang="en-US" sz="1200" dirty="0">
                <a:solidFill>
                  <a:srgbClr val="0F6269"/>
                </a:solidFill>
              </a:rPr>
              <a:t>// Forward axis (</a:t>
            </a:r>
            <a:r>
              <a:rPr lang="pt-BR" sz="1200" dirty="0">
                <a:solidFill>
                  <a:srgbClr val="0F6269"/>
                </a:solidFill>
              </a:rPr>
              <a:t>in </a:t>
            </a:r>
            <a:r>
              <a:rPr lang="en-US" sz="1200" dirty="0">
                <a:solidFill>
                  <a:srgbClr val="0F6269"/>
                </a:solidFill>
              </a:rPr>
              <a:t>degrees)</a:t>
            </a:r>
          </a:p>
          <a:p>
            <a:pPr marL="0" lvl="0" indent="0" algn="l" defTabSz="274320" rtl="0">
              <a:lnSpc>
                <a:spcPct val="100000"/>
              </a:lnSpc>
              <a:spcBef>
                <a:spcPts val="0"/>
              </a:spcBef>
              <a:buNone/>
            </a:pPr>
            <a:r>
              <a:rPr lang="en-US" sz="1200" dirty="0"/>
              <a:t>	}</a:t>
            </a:r>
          </a:p>
          <a:p>
            <a:pPr marL="0" lvl="0" indent="0" algn="l" defTabSz="274320" rtl="0">
              <a:lnSpc>
                <a:spcPct val="100000"/>
              </a:lnSpc>
              <a:spcBef>
                <a:spcPts val="0"/>
              </a:spcBef>
              <a:buNone/>
            </a:pPr>
            <a:r>
              <a:rPr lang="en-US" sz="1200" dirty="0"/>
              <a:t>}</a:t>
            </a:r>
            <a:endParaRPr sz="1200" dirty="0"/>
          </a:p>
        </p:txBody>
      </p:sp>
      <p:pic>
        <p:nvPicPr>
          <p:cNvPr id="5" name="Picture 4" descr="A city skyline with many tall buildings&#10;&#10;AI-generated content may be incorrect.">
            <a:extLst>
              <a:ext uri="{FF2B5EF4-FFF2-40B4-BE49-F238E27FC236}">
                <a16:creationId xmlns:a16="http://schemas.microsoft.com/office/drawing/2014/main" id="{FF79497D-219C-A36C-8307-EA73548E4FB3}"/>
              </a:ext>
            </a:extLst>
          </p:cNvPr>
          <p:cNvPicPr>
            <a:picLocks noChangeAspect="1"/>
          </p:cNvPicPr>
          <p:nvPr/>
        </p:nvPicPr>
        <p:blipFill>
          <a:blip r:embed="rId3"/>
          <a:stretch>
            <a:fillRect/>
          </a:stretch>
        </p:blipFill>
        <p:spPr>
          <a:xfrm>
            <a:off x="4636010" y="2473850"/>
            <a:ext cx="4217707" cy="2372460"/>
          </a:xfrm>
          <a:prstGeom prst="rect">
            <a:avLst/>
          </a:prstGeom>
          <a:ln>
            <a:solidFill>
              <a:schemeClr val="tx1"/>
            </a:solidFill>
          </a:ln>
        </p:spPr>
      </p:pic>
      <p:sp>
        <p:nvSpPr>
          <p:cNvPr id="8" name="Text Placeholder 2">
            <a:extLst>
              <a:ext uri="{FF2B5EF4-FFF2-40B4-BE49-F238E27FC236}">
                <a16:creationId xmlns:a16="http://schemas.microsoft.com/office/drawing/2014/main" id="{D1C74B80-2DB8-F9FB-7352-87CE8F4205B0}"/>
              </a:ext>
            </a:extLst>
          </p:cNvPr>
          <p:cNvSpPr txBox="1">
            <a:spLocks/>
          </p:cNvSpPr>
          <p:nvPr/>
        </p:nvSpPr>
        <p:spPr>
          <a:xfrm>
            <a:off x="290282" y="974532"/>
            <a:ext cx="8563435" cy="1597218"/>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1pPr>
            <a:lvl2pPr marL="914400" marR="0" lvl="1"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2pPr>
            <a:lvl3pPr marL="1371600" marR="0" lvl="2"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3pPr>
            <a:lvl4pPr marL="1828800" marR="0" lvl="3"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4pPr>
            <a:lvl5pPr marL="2286000" marR="0" lvl="4"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5pPr>
            <a:lvl6pPr marL="2743200" marR="0" lvl="5"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6pPr>
            <a:lvl7pPr marL="3200400" marR="0" lvl="6"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7pPr>
            <a:lvl8pPr marL="3657600" marR="0" lvl="7"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8pPr>
            <a:lvl9pPr marL="4114800" marR="0" lvl="8"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9pPr>
          </a:lstStyle>
          <a:p>
            <a:pPr marL="114300" indent="0" algn="just">
              <a:buNone/>
            </a:pPr>
            <a:r>
              <a:rPr lang="en-US" dirty="0"/>
              <a:t>GeoPose is a standard issued by the Open Geospatial Consortium (OGC) </a:t>
            </a:r>
            <a:br>
              <a:rPr lang="en-US" dirty="0"/>
            </a:br>
            <a:r>
              <a:rPr lang="en-US" dirty="0"/>
              <a:t>that aims to define interoperable encodings to facilitate the communication of the position and orientation of (real or virtual) entities, relative to a geographical frame of reference.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uiExpand="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292608" y="292608"/>
            <a:ext cx="8961000" cy="5487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 dirty="0"/>
              <a:t>How can GeoPoses be used?</a:t>
            </a:r>
            <a:endParaRPr dirty="0"/>
          </a:p>
        </p:txBody>
      </p:sp>
      <p:sp>
        <p:nvSpPr>
          <p:cNvPr id="3" name="Text Placeholder 2">
            <a:extLst>
              <a:ext uri="{FF2B5EF4-FFF2-40B4-BE49-F238E27FC236}">
                <a16:creationId xmlns:a16="http://schemas.microsoft.com/office/drawing/2014/main" id="{5F8A0E7D-B81A-149D-9CFA-F7E0DFA7C521}"/>
              </a:ext>
            </a:extLst>
          </p:cNvPr>
          <p:cNvSpPr>
            <a:spLocks noGrp="1"/>
          </p:cNvSpPr>
          <p:nvPr>
            <p:ph type="body" idx="1"/>
          </p:nvPr>
        </p:nvSpPr>
        <p:spPr>
          <a:xfrm>
            <a:off x="2560321" y="1081378"/>
            <a:ext cx="6329238" cy="1176793"/>
          </a:xfrm>
        </p:spPr>
        <p:txBody>
          <a:bodyPr/>
          <a:lstStyle/>
          <a:p>
            <a:pPr marL="114300" indent="0" algn="just">
              <a:buNone/>
            </a:pPr>
            <a:r>
              <a:rPr lang="en-US" b="1" dirty="0"/>
              <a:t>(Geo)Posing: </a:t>
            </a:r>
            <a:r>
              <a:rPr lang="en-US" dirty="0"/>
              <a:t>Providing a GeoPose to any entity enables its easy integration into a 3D map, allowing third parties to better understand the situation.</a:t>
            </a:r>
          </a:p>
        </p:txBody>
      </p:sp>
      <p:grpSp>
        <p:nvGrpSpPr>
          <p:cNvPr id="70" name="Group 69">
            <a:extLst>
              <a:ext uri="{FF2B5EF4-FFF2-40B4-BE49-F238E27FC236}">
                <a16:creationId xmlns:a16="http://schemas.microsoft.com/office/drawing/2014/main" id="{CA5AB696-EA41-E4C9-1284-F1098658275B}"/>
              </a:ext>
            </a:extLst>
          </p:cNvPr>
          <p:cNvGrpSpPr/>
          <p:nvPr/>
        </p:nvGrpSpPr>
        <p:grpSpPr>
          <a:xfrm>
            <a:off x="693420" y="3434964"/>
            <a:ext cx="8196139" cy="1176793"/>
            <a:chOff x="693420" y="3434964"/>
            <a:chExt cx="8196139" cy="1176793"/>
          </a:xfrm>
        </p:grpSpPr>
        <p:sp>
          <p:nvSpPr>
            <p:cNvPr id="5" name="Text Placeholder 2">
              <a:extLst>
                <a:ext uri="{FF2B5EF4-FFF2-40B4-BE49-F238E27FC236}">
                  <a16:creationId xmlns:a16="http://schemas.microsoft.com/office/drawing/2014/main" id="{693DFF9B-AD22-079E-ABF3-ACE3EBF04979}"/>
                </a:ext>
              </a:extLst>
            </p:cNvPr>
            <p:cNvSpPr txBox="1">
              <a:spLocks/>
            </p:cNvSpPr>
            <p:nvPr/>
          </p:nvSpPr>
          <p:spPr>
            <a:xfrm>
              <a:off x="2560321" y="3434964"/>
              <a:ext cx="6329238" cy="1176793"/>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1pPr>
              <a:lvl2pPr marL="914400" marR="0" lvl="1"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2pPr>
              <a:lvl3pPr marL="1371600" marR="0" lvl="2"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3pPr>
              <a:lvl4pPr marL="1828800" marR="0" lvl="3"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4pPr>
              <a:lvl5pPr marL="2286000" marR="0" lvl="4"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5pPr>
              <a:lvl6pPr marL="2743200" marR="0" lvl="5"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6pPr>
              <a:lvl7pPr marL="3200400" marR="0" lvl="6"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7pPr>
              <a:lvl8pPr marL="3657600" marR="0" lvl="7"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8pPr>
              <a:lvl9pPr marL="4114800" marR="0" lvl="8"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9pPr>
            </a:lstStyle>
            <a:p>
              <a:pPr marL="114300" indent="0" algn="just">
                <a:buFont typeface="Play"/>
                <a:buNone/>
              </a:pPr>
              <a:r>
                <a:rPr lang="en-US" b="1" dirty="0"/>
                <a:t>(Geo)Navigation: </a:t>
              </a:r>
              <a:r>
                <a:rPr lang="en-US" dirty="0"/>
                <a:t>By projecting these paths into the future it is possible to not merely react, but plan ahead and define paths to reach –or avoid– the different entities.</a:t>
              </a:r>
            </a:p>
          </p:txBody>
        </p:sp>
        <p:grpSp>
          <p:nvGrpSpPr>
            <p:cNvPr id="69" name="Group 68">
              <a:extLst>
                <a:ext uri="{FF2B5EF4-FFF2-40B4-BE49-F238E27FC236}">
                  <a16:creationId xmlns:a16="http://schemas.microsoft.com/office/drawing/2014/main" id="{C838B591-232F-1805-040F-B01A5C3E2567}"/>
                </a:ext>
              </a:extLst>
            </p:cNvPr>
            <p:cNvGrpSpPr/>
            <p:nvPr/>
          </p:nvGrpSpPr>
          <p:grpSpPr>
            <a:xfrm>
              <a:off x="693420" y="3710940"/>
              <a:ext cx="1497965" cy="694017"/>
              <a:chOff x="693420" y="3710940"/>
              <a:chExt cx="1497965" cy="694017"/>
            </a:xfrm>
          </p:grpSpPr>
          <p:grpSp>
            <p:nvGrpSpPr>
              <p:cNvPr id="34" name="Group 33">
                <a:extLst>
                  <a:ext uri="{FF2B5EF4-FFF2-40B4-BE49-F238E27FC236}">
                    <a16:creationId xmlns:a16="http://schemas.microsoft.com/office/drawing/2014/main" id="{956D6AE6-A7C5-57E1-1758-03B9583F11BF}"/>
                  </a:ext>
                </a:extLst>
              </p:cNvPr>
              <p:cNvGrpSpPr/>
              <p:nvPr/>
            </p:nvGrpSpPr>
            <p:grpSpPr>
              <a:xfrm>
                <a:off x="693420" y="3722366"/>
                <a:ext cx="1371601" cy="624841"/>
                <a:chOff x="693420" y="3722366"/>
                <a:chExt cx="1371601" cy="624841"/>
              </a:xfrm>
            </p:grpSpPr>
            <p:sp>
              <p:nvSpPr>
                <p:cNvPr id="6" name="Oval 5">
                  <a:extLst>
                    <a:ext uri="{FF2B5EF4-FFF2-40B4-BE49-F238E27FC236}">
                      <a16:creationId xmlns:a16="http://schemas.microsoft.com/office/drawing/2014/main" id="{E223B045-4DFB-0CC8-2720-0210D8B07B33}"/>
                    </a:ext>
                  </a:extLst>
                </p:cNvPr>
                <p:cNvSpPr/>
                <p:nvPr/>
              </p:nvSpPr>
              <p:spPr>
                <a:xfrm>
                  <a:off x="1668780" y="3722366"/>
                  <a:ext cx="396241" cy="396241"/>
                </a:xfrm>
                <a:prstGeom prst="ellipse">
                  <a:avLst/>
                </a:prstGeom>
                <a:solidFill>
                  <a:srgbClr val="14838D"/>
                </a:solidFill>
                <a:ln>
                  <a:solidFill>
                    <a:srgbClr val="0F62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48A2F83-C0F3-05FA-E3D2-48549CA29B67}"/>
                    </a:ext>
                  </a:extLst>
                </p:cNvPr>
                <p:cNvSpPr/>
                <p:nvPr/>
              </p:nvSpPr>
              <p:spPr>
                <a:xfrm>
                  <a:off x="1153159" y="4020849"/>
                  <a:ext cx="269242" cy="269242"/>
                </a:xfrm>
                <a:prstGeom prst="ellipse">
                  <a:avLst/>
                </a:prstGeom>
                <a:solidFill>
                  <a:srgbClr val="14838D"/>
                </a:solidFill>
                <a:ln>
                  <a:solidFill>
                    <a:srgbClr val="0F62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A4F473D-4C29-F7A9-9002-28DA80585F99}"/>
                    </a:ext>
                  </a:extLst>
                </p:cNvPr>
                <p:cNvSpPr/>
                <p:nvPr/>
              </p:nvSpPr>
              <p:spPr>
                <a:xfrm flipH="1">
                  <a:off x="693420" y="4202429"/>
                  <a:ext cx="144778" cy="144778"/>
                </a:xfrm>
                <a:prstGeom prst="ellipse">
                  <a:avLst/>
                </a:prstGeom>
                <a:solidFill>
                  <a:srgbClr val="14838D"/>
                </a:solidFill>
                <a:ln>
                  <a:solidFill>
                    <a:srgbClr val="0F62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8F6F916-EFCC-B2BB-DBC3-B626CA6F67CF}"/>
                    </a:ext>
                  </a:extLst>
                </p:cNvPr>
                <p:cNvCxnSpPr>
                  <a:cxnSpLocks/>
                  <a:stCxn id="8" idx="0"/>
                  <a:endCxn id="7" idx="1"/>
                </p:cNvCxnSpPr>
                <p:nvPr/>
              </p:nvCxnSpPr>
              <p:spPr>
                <a:xfrm flipV="1">
                  <a:off x="765809" y="4060279"/>
                  <a:ext cx="426780" cy="142150"/>
                </a:xfrm>
                <a:prstGeom prst="line">
                  <a:avLst/>
                </a:prstGeom>
                <a:ln w="19050">
                  <a:solidFill>
                    <a:srgbClr val="0F6269"/>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091616E-8A74-131A-8B98-C04E55DF3B7B}"/>
                    </a:ext>
                  </a:extLst>
                </p:cNvPr>
                <p:cNvCxnSpPr>
                  <a:cxnSpLocks/>
                  <a:stCxn id="8" idx="4"/>
                  <a:endCxn id="7" idx="4"/>
                </p:cNvCxnSpPr>
                <p:nvPr/>
              </p:nvCxnSpPr>
              <p:spPr>
                <a:xfrm flipV="1">
                  <a:off x="765809" y="4290091"/>
                  <a:ext cx="521971" cy="57116"/>
                </a:xfrm>
                <a:prstGeom prst="line">
                  <a:avLst/>
                </a:prstGeom>
                <a:ln w="19050">
                  <a:solidFill>
                    <a:srgbClr val="0F626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ACD4B4-62C5-1BA9-396C-CAAA436B5ECC}"/>
                    </a:ext>
                  </a:extLst>
                </p:cNvPr>
                <p:cNvCxnSpPr>
                  <a:cxnSpLocks/>
                  <a:stCxn id="7" idx="4"/>
                  <a:endCxn id="6" idx="4"/>
                </p:cNvCxnSpPr>
                <p:nvPr/>
              </p:nvCxnSpPr>
              <p:spPr>
                <a:xfrm flipV="1">
                  <a:off x="1287780" y="4118607"/>
                  <a:ext cx="579121" cy="171484"/>
                </a:xfrm>
                <a:prstGeom prst="line">
                  <a:avLst/>
                </a:prstGeom>
                <a:ln w="19050">
                  <a:solidFill>
                    <a:srgbClr val="0F626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8A9FD6-02E1-3EAD-BF9C-AFF77CAF5311}"/>
                    </a:ext>
                  </a:extLst>
                </p:cNvPr>
                <p:cNvCxnSpPr>
                  <a:cxnSpLocks/>
                  <a:stCxn id="7" idx="0"/>
                  <a:endCxn id="6" idx="1"/>
                </p:cNvCxnSpPr>
                <p:nvPr/>
              </p:nvCxnSpPr>
              <p:spPr>
                <a:xfrm flipV="1">
                  <a:off x="1287780" y="3780394"/>
                  <a:ext cx="439028" cy="240455"/>
                </a:xfrm>
                <a:prstGeom prst="line">
                  <a:avLst/>
                </a:prstGeom>
                <a:ln w="19050">
                  <a:solidFill>
                    <a:srgbClr val="0F6269"/>
                  </a:solidFill>
                </a:ln>
              </p:spPr>
              <p:style>
                <a:lnRef idx="1">
                  <a:schemeClr val="accent1"/>
                </a:lnRef>
                <a:fillRef idx="0">
                  <a:schemeClr val="accent1"/>
                </a:fillRef>
                <a:effectRef idx="0">
                  <a:schemeClr val="accent1"/>
                </a:effectRef>
                <a:fontRef idx="minor">
                  <a:schemeClr val="tx1"/>
                </a:fontRef>
              </p:style>
            </p:cxnSp>
          </p:grpSp>
          <p:sp>
            <p:nvSpPr>
              <p:cNvPr id="36" name="Freeform: Shape 35">
                <a:extLst>
                  <a:ext uri="{FF2B5EF4-FFF2-40B4-BE49-F238E27FC236}">
                    <a16:creationId xmlns:a16="http://schemas.microsoft.com/office/drawing/2014/main" id="{96FF0FFF-4A0F-26BF-0F17-FE5F92219E90}"/>
                  </a:ext>
                </a:extLst>
              </p:cNvPr>
              <p:cNvSpPr/>
              <p:nvPr/>
            </p:nvSpPr>
            <p:spPr>
              <a:xfrm>
                <a:off x="982980" y="3710940"/>
                <a:ext cx="586740" cy="335280"/>
              </a:xfrm>
              <a:custGeom>
                <a:avLst/>
                <a:gdLst>
                  <a:gd name="connsiteX0" fmla="*/ 579120 w 586740"/>
                  <a:gd name="connsiteY0" fmla="*/ 335280 h 335280"/>
                  <a:gd name="connsiteX1" fmla="*/ 586740 w 586740"/>
                  <a:gd name="connsiteY1" fmla="*/ 0 h 335280"/>
                  <a:gd name="connsiteX2" fmla="*/ 304800 w 586740"/>
                  <a:gd name="connsiteY2" fmla="*/ 129540 h 335280"/>
                  <a:gd name="connsiteX3" fmla="*/ 0 w 586740"/>
                  <a:gd name="connsiteY3" fmla="*/ 60960 h 335280"/>
                </a:gdLst>
                <a:ahLst/>
                <a:cxnLst>
                  <a:cxn ang="0">
                    <a:pos x="connsiteX0" y="connsiteY0"/>
                  </a:cxn>
                  <a:cxn ang="0">
                    <a:pos x="connsiteX1" y="connsiteY1"/>
                  </a:cxn>
                  <a:cxn ang="0">
                    <a:pos x="connsiteX2" y="connsiteY2"/>
                  </a:cxn>
                  <a:cxn ang="0">
                    <a:pos x="connsiteX3" y="connsiteY3"/>
                  </a:cxn>
                </a:cxnLst>
                <a:rect l="l" t="t" r="r" b="b"/>
                <a:pathLst>
                  <a:path w="586740" h="335280">
                    <a:moveTo>
                      <a:pt x="579120" y="335280"/>
                    </a:moveTo>
                    <a:lnTo>
                      <a:pt x="586740" y="0"/>
                    </a:lnTo>
                    <a:lnTo>
                      <a:pt x="304800" y="129540"/>
                    </a:lnTo>
                    <a:lnTo>
                      <a:pt x="0" y="60960"/>
                    </a:lnTo>
                  </a:path>
                </a:pathLst>
              </a:custGeom>
              <a:noFill/>
              <a:ln w="38100">
                <a:solidFill>
                  <a:srgbClr val="0F6269"/>
                </a:solidFill>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F6269"/>
                    </a:solidFill>
                  </a:ln>
                </a:endParaRPr>
              </a:p>
            </p:txBody>
          </p:sp>
          <p:sp>
            <p:nvSpPr>
              <p:cNvPr id="37" name="Freeform: Shape 36">
                <a:extLst>
                  <a:ext uri="{FF2B5EF4-FFF2-40B4-BE49-F238E27FC236}">
                    <a16:creationId xmlns:a16="http://schemas.microsoft.com/office/drawing/2014/main" id="{3FEB9249-DD4D-8A96-106E-BB85299E0864}"/>
                  </a:ext>
                </a:extLst>
              </p:cNvPr>
              <p:cNvSpPr/>
              <p:nvPr/>
            </p:nvSpPr>
            <p:spPr>
              <a:xfrm>
                <a:off x="1478280" y="3870960"/>
                <a:ext cx="713105" cy="533997"/>
              </a:xfrm>
              <a:custGeom>
                <a:avLst/>
                <a:gdLst>
                  <a:gd name="connsiteX0" fmla="*/ 579120 w 586740"/>
                  <a:gd name="connsiteY0" fmla="*/ 335280 h 335280"/>
                  <a:gd name="connsiteX1" fmla="*/ 586740 w 586740"/>
                  <a:gd name="connsiteY1" fmla="*/ 0 h 335280"/>
                  <a:gd name="connsiteX2" fmla="*/ 304800 w 586740"/>
                  <a:gd name="connsiteY2" fmla="*/ 129540 h 335280"/>
                  <a:gd name="connsiteX3" fmla="*/ 0 w 586740"/>
                  <a:gd name="connsiteY3" fmla="*/ 60960 h 335280"/>
                  <a:gd name="connsiteX0" fmla="*/ 876300 w 876300"/>
                  <a:gd name="connsiteY0" fmla="*/ 7620 h 129540"/>
                  <a:gd name="connsiteX1" fmla="*/ 586740 w 876300"/>
                  <a:gd name="connsiteY1" fmla="*/ 0 h 129540"/>
                  <a:gd name="connsiteX2" fmla="*/ 304800 w 876300"/>
                  <a:gd name="connsiteY2" fmla="*/ 129540 h 129540"/>
                  <a:gd name="connsiteX3" fmla="*/ 0 w 876300"/>
                  <a:gd name="connsiteY3" fmla="*/ 60960 h 129540"/>
                  <a:gd name="connsiteX0" fmla="*/ 876300 w 1158240"/>
                  <a:gd name="connsiteY0" fmla="*/ 0 h 449580"/>
                  <a:gd name="connsiteX1" fmla="*/ 1158240 w 1158240"/>
                  <a:gd name="connsiteY1" fmla="*/ 449580 h 449580"/>
                  <a:gd name="connsiteX2" fmla="*/ 304800 w 1158240"/>
                  <a:gd name="connsiteY2" fmla="*/ 121920 h 449580"/>
                  <a:gd name="connsiteX3" fmla="*/ 0 w 1158240"/>
                  <a:gd name="connsiteY3" fmla="*/ 53340 h 449580"/>
                  <a:gd name="connsiteX0" fmla="*/ 876300 w 1158240"/>
                  <a:gd name="connsiteY0" fmla="*/ 0 h 449580"/>
                  <a:gd name="connsiteX1" fmla="*/ 1158240 w 1158240"/>
                  <a:gd name="connsiteY1" fmla="*/ 449580 h 449580"/>
                  <a:gd name="connsiteX2" fmla="*/ 304800 w 1158240"/>
                  <a:gd name="connsiteY2" fmla="*/ 121920 h 449580"/>
                  <a:gd name="connsiteX3" fmla="*/ 0 w 1158240"/>
                  <a:gd name="connsiteY3" fmla="*/ 53340 h 449580"/>
                  <a:gd name="connsiteX0" fmla="*/ 876300 w 1158240"/>
                  <a:gd name="connsiteY0" fmla="*/ 0 h 449580"/>
                  <a:gd name="connsiteX1" fmla="*/ 1158240 w 1158240"/>
                  <a:gd name="connsiteY1" fmla="*/ 449580 h 449580"/>
                  <a:gd name="connsiteX2" fmla="*/ 304800 w 1158240"/>
                  <a:gd name="connsiteY2" fmla="*/ 121920 h 449580"/>
                  <a:gd name="connsiteX3" fmla="*/ 0 w 1158240"/>
                  <a:gd name="connsiteY3" fmla="*/ 53340 h 449580"/>
                  <a:gd name="connsiteX0" fmla="*/ 876300 w 1051560"/>
                  <a:gd name="connsiteY0" fmla="*/ 0 h 320040"/>
                  <a:gd name="connsiteX1" fmla="*/ 1051560 w 1051560"/>
                  <a:gd name="connsiteY1" fmla="*/ 320040 h 320040"/>
                  <a:gd name="connsiteX2" fmla="*/ 304800 w 1051560"/>
                  <a:gd name="connsiteY2" fmla="*/ 121920 h 320040"/>
                  <a:gd name="connsiteX3" fmla="*/ 0 w 1051560"/>
                  <a:gd name="connsiteY3" fmla="*/ 53340 h 320040"/>
                  <a:gd name="connsiteX0" fmla="*/ 876300 w 1051560"/>
                  <a:gd name="connsiteY0" fmla="*/ 0 h 364988"/>
                  <a:gd name="connsiteX1" fmla="*/ 1051560 w 1051560"/>
                  <a:gd name="connsiteY1" fmla="*/ 320040 h 364988"/>
                  <a:gd name="connsiteX2" fmla="*/ 304800 w 1051560"/>
                  <a:gd name="connsiteY2" fmla="*/ 121920 h 364988"/>
                  <a:gd name="connsiteX3" fmla="*/ 0 w 1051560"/>
                  <a:gd name="connsiteY3" fmla="*/ 53340 h 364988"/>
                  <a:gd name="connsiteX0" fmla="*/ 876300 w 1056005"/>
                  <a:gd name="connsiteY0" fmla="*/ 0 h 364988"/>
                  <a:gd name="connsiteX1" fmla="*/ 1051560 w 1056005"/>
                  <a:gd name="connsiteY1" fmla="*/ 320040 h 364988"/>
                  <a:gd name="connsiteX2" fmla="*/ 304800 w 1056005"/>
                  <a:gd name="connsiteY2" fmla="*/ 121920 h 364988"/>
                  <a:gd name="connsiteX3" fmla="*/ 0 w 1056005"/>
                  <a:gd name="connsiteY3" fmla="*/ 53340 h 364988"/>
                  <a:gd name="connsiteX0" fmla="*/ 876300 w 1056005"/>
                  <a:gd name="connsiteY0" fmla="*/ 0 h 468171"/>
                  <a:gd name="connsiteX1" fmla="*/ 1051560 w 1056005"/>
                  <a:gd name="connsiteY1" fmla="*/ 320040 h 468171"/>
                  <a:gd name="connsiteX2" fmla="*/ 609600 w 1056005"/>
                  <a:gd name="connsiteY2" fmla="*/ 411480 h 468171"/>
                  <a:gd name="connsiteX3" fmla="*/ 0 w 1056005"/>
                  <a:gd name="connsiteY3" fmla="*/ 53340 h 468171"/>
                  <a:gd name="connsiteX0" fmla="*/ 533400 w 713105"/>
                  <a:gd name="connsiteY0" fmla="*/ 0 h 468171"/>
                  <a:gd name="connsiteX1" fmla="*/ 708660 w 713105"/>
                  <a:gd name="connsiteY1" fmla="*/ 320040 h 468171"/>
                  <a:gd name="connsiteX2" fmla="*/ 266700 w 713105"/>
                  <a:gd name="connsiteY2" fmla="*/ 411480 h 468171"/>
                  <a:gd name="connsiteX3" fmla="*/ 0 w 713105"/>
                  <a:gd name="connsiteY3" fmla="*/ 457200 h 468171"/>
                  <a:gd name="connsiteX0" fmla="*/ 533400 w 713105"/>
                  <a:gd name="connsiteY0" fmla="*/ 0 h 533997"/>
                  <a:gd name="connsiteX1" fmla="*/ 708660 w 713105"/>
                  <a:gd name="connsiteY1" fmla="*/ 320040 h 533997"/>
                  <a:gd name="connsiteX2" fmla="*/ 236220 w 713105"/>
                  <a:gd name="connsiteY2" fmla="*/ 495300 h 533997"/>
                  <a:gd name="connsiteX3" fmla="*/ 0 w 713105"/>
                  <a:gd name="connsiteY3" fmla="*/ 457200 h 533997"/>
                </a:gdLst>
                <a:ahLst/>
                <a:cxnLst>
                  <a:cxn ang="0">
                    <a:pos x="connsiteX0" y="connsiteY0"/>
                  </a:cxn>
                  <a:cxn ang="0">
                    <a:pos x="connsiteX1" y="connsiteY1"/>
                  </a:cxn>
                  <a:cxn ang="0">
                    <a:pos x="connsiteX2" y="connsiteY2"/>
                  </a:cxn>
                  <a:cxn ang="0">
                    <a:pos x="connsiteX3" y="connsiteY3"/>
                  </a:cxn>
                </a:cxnLst>
                <a:rect l="l" t="t" r="r" b="b"/>
                <a:pathLst>
                  <a:path w="713105" h="533997">
                    <a:moveTo>
                      <a:pt x="533400" y="0"/>
                    </a:moveTo>
                    <a:cubicBezTo>
                      <a:pt x="627380" y="149860"/>
                      <a:pt x="736600" y="-58420"/>
                      <a:pt x="708660" y="320040"/>
                    </a:cubicBezTo>
                    <a:cubicBezTo>
                      <a:pt x="584200" y="462280"/>
                      <a:pt x="520700" y="604520"/>
                      <a:pt x="236220" y="495300"/>
                    </a:cubicBezTo>
                    <a:lnTo>
                      <a:pt x="0" y="457200"/>
                    </a:lnTo>
                  </a:path>
                </a:pathLst>
              </a:custGeom>
              <a:noFill/>
              <a:ln w="38100">
                <a:solidFill>
                  <a:srgbClr val="0F6269"/>
                </a:solidFill>
                <a:headEnd type="oval" w="med" len="med"/>
                <a:tailEnd type="oval"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0F6269"/>
                    </a:solidFill>
                  </a:ln>
                </a:endParaRPr>
              </a:p>
            </p:txBody>
          </p:sp>
        </p:grpSp>
      </p:grpSp>
      <p:grpSp>
        <p:nvGrpSpPr>
          <p:cNvPr id="54" name="Group 53">
            <a:extLst>
              <a:ext uri="{FF2B5EF4-FFF2-40B4-BE49-F238E27FC236}">
                <a16:creationId xmlns:a16="http://schemas.microsoft.com/office/drawing/2014/main" id="{A5448B8A-F71D-2B62-F81F-A691BBB24C3E}"/>
              </a:ext>
            </a:extLst>
          </p:cNvPr>
          <p:cNvGrpSpPr/>
          <p:nvPr/>
        </p:nvGrpSpPr>
        <p:grpSpPr>
          <a:xfrm>
            <a:off x="726606" y="1146177"/>
            <a:ext cx="1352480" cy="794594"/>
            <a:chOff x="441749" y="1146177"/>
            <a:chExt cx="1637337" cy="961950"/>
          </a:xfrm>
        </p:grpSpPr>
        <p:sp>
          <p:nvSpPr>
            <p:cNvPr id="44" name="Oval 43">
              <a:extLst>
                <a:ext uri="{FF2B5EF4-FFF2-40B4-BE49-F238E27FC236}">
                  <a16:creationId xmlns:a16="http://schemas.microsoft.com/office/drawing/2014/main" id="{F3061CF5-2CC3-46E0-5789-D056053AFF10}"/>
                </a:ext>
              </a:extLst>
            </p:cNvPr>
            <p:cNvSpPr/>
            <p:nvPr/>
          </p:nvSpPr>
          <p:spPr>
            <a:xfrm>
              <a:off x="1470062" y="1892130"/>
              <a:ext cx="396241" cy="215997"/>
            </a:xfrm>
            <a:prstGeom prst="ellipse">
              <a:avLst/>
            </a:prstGeom>
            <a:solidFill>
              <a:srgbClr val="14838D"/>
            </a:solidFill>
            <a:ln>
              <a:solidFill>
                <a:srgbClr val="0F62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BABC5486-E926-96E5-072A-02BBAC13BB2D}"/>
                </a:ext>
              </a:extLst>
            </p:cNvPr>
            <p:cNvSpPr/>
            <p:nvPr/>
          </p:nvSpPr>
          <p:spPr>
            <a:xfrm>
              <a:off x="619049" y="1840816"/>
              <a:ext cx="396241" cy="215997"/>
            </a:xfrm>
            <a:prstGeom prst="ellipse">
              <a:avLst/>
            </a:prstGeom>
            <a:solidFill>
              <a:srgbClr val="14838D"/>
            </a:solidFill>
            <a:ln>
              <a:solidFill>
                <a:srgbClr val="0F62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Graphic 39">
              <a:extLst>
                <a:ext uri="{FF2B5EF4-FFF2-40B4-BE49-F238E27FC236}">
                  <a16:creationId xmlns:a16="http://schemas.microsoft.com/office/drawing/2014/main" id="{1503867B-82BB-2B93-DDA1-5957E6A44A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749" y="1146177"/>
              <a:ext cx="750840" cy="809869"/>
            </a:xfrm>
            <a:prstGeom prst="rect">
              <a:avLst/>
            </a:prstGeom>
            <a:scene3d>
              <a:camera prst="perspectiveContrastingRightFacing"/>
              <a:lightRig rig="threePt" dir="t"/>
            </a:scene3d>
          </p:spPr>
        </p:pic>
        <p:pic>
          <p:nvPicPr>
            <p:cNvPr id="43" name="Graphic 42">
              <a:extLst>
                <a:ext uri="{FF2B5EF4-FFF2-40B4-BE49-F238E27FC236}">
                  <a16:creationId xmlns:a16="http://schemas.microsoft.com/office/drawing/2014/main" id="{64073F8F-354C-A249-F98E-C90BBCCBC8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2937" y="1164123"/>
              <a:ext cx="836149" cy="836147"/>
            </a:xfrm>
            <a:prstGeom prst="rect">
              <a:avLst/>
            </a:prstGeom>
            <a:scene3d>
              <a:camera prst="isometricOffAxis1Left"/>
              <a:lightRig rig="threePt" dir="t"/>
            </a:scene3d>
          </p:spPr>
        </p:pic>
      </p:grpSp>
      <p:grpSp>
        <p:nvGrpSpPr>
          <p:cNvPr id="71" name="Group 70">
            <a:extLst>
              <a:ext uri="{FF2B5EF4-FFF2-40B4-BE49-F238E27FC236}">
                <a16:creationId xmlns:a16="http://schemas.microsoft.com/office/drawing/2014/main" id="{64A75CAE-57F2-5760-DAF4-89449C2F859C}"/>
              </a:ext>
            </a:extLst>
          </p:cNvPr>
          <p:cNvGrpSpPr/>
          <p:nvPr/>
        </p:nvGrpSpPr>
        <p:grpSpPr>
          <a:xfrm>
            <a:off x="722209" y="2258171"/>
            <a:ext cx="8167350" cy="1176793"/>
            <a:chOff x="722209" y="2258171"/>
            <a:chExt cx="8167350" cy="1176793"/>
          </a:xfrm>
        </p:grpSpPr>
        <p:sp>
          <p:nvSpPr>
            <p:cNvPr id="4" name="Text Placeholder 2">
              <a:extLst>
                <a:ext uri="{FF2B5EF4-FFF2-40B4-BE49-F238E27FC236}">
                  <a16:creationId xmlns:a16="http://schemas.microsoft.com/office/drawing/2014/main" id="{23072E3A-111C-3B76-D23D-76188651A182}"/>
                </a:ext>
              </a:extLst>
            </p:cNvPr>
            <p:cNvSpPr txBox="1">
              <a:spLocks/>
            </p:cNvSpPr>
            <p:nvPr/>
          </p:nvSpPr>
          <p:spPr>
            <a:xfrm>
              <a:off x="2560321" y="2258171"/>
              <a:ext cx="6329238" cy="1176793"/>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1pPr>
              <a:lvl2pPr marL="914400" marR="0" lvl="1"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2pPr>
              <a:lvl3pPr marL="1371600" marR="0" lvl="2"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3pPr>
              <a:lvl4pPr marL="1828800" marR="0" lvl="3"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4pPr>
              <a:lvl5pPr marL="2286000" marR="0" lvl="4"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5pPr>
              <a:lvl6pPr marL="2743200" marR="0" lvl="5"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6pPr>
              <a:lvl7pPr marL="3200400" marR="0" lvl="6"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7pPr>
              <a:lvl8pPr marL="3657600" marR="0" lvl="7"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8pPr>
              <a:lvl9pPr marL="4114800" marR="0" lvl="8"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9pPr>
            </a:lstStyle>
            <a:p>
              <a:pPr marL="114300" indent="0" algn="just">
                <a:buFont typeface="Play"/>
                <a:buNone/>
              </a:pPr>
              <a:r>
                <a:rPr lang="en-US" b="1" dirty="0"/>
                <a:t>(Geo)Tracking: </a:t>
              </a:r>
              <a:r>
                <a:rPr lang="en-US" dirty="0"/>
                <a:t>By constantly updating a GeoPose (giving it a timestamp) it is possible to follow the movement of dynamic entities and create their (GeoPose-based) paths .</a:t>
              </a:r>
            </a:p>
          </p:txBody>
        </p:sp>
        <p:grpSp>
          <p:nvGrpSpPr>
            <p:cNvPr id="68" name="Group 67">
              <a:extLst>
                <a:ext uri="{FF2B5EF4-FFF2-40B4-BE49-F238E27FC236}">
                  <a16:creationId xmlns:a16="http://schemas.microsoft.com/office/drawing/2014/main" id="{B077C122-82C3-4D6D-C869-1D376C24C728}"/>
                </a:ext>
              </a:extLst>
            </p:cNvPr>
            <p:cNvGrpSpPr/>
            <p:nvPr/>
          </p:nvGrpSpPr>
          <p:grpSpPr>
            <a:xfrm>
              <a:off x="722209" y="2422136"/>
              <a:ext cx="1453423" cy="732257"/>
              <a:chOff x="722209" y="2422136"/>
              <a:chExt cx="1453423" cy="732257"/>
            </a:xfrm>
          </p:grpSpPr>
          <p:sp>
            <p:nvSpPr>
              <p:cNvPr id="49" name="Oval 48">
                <a:extLst>
                  <a:ext uri="{FF2B5EF4-FFF2-40B4-BE49-F238E27FC236}">
                    <a16:creationId xmlns:a16="http://schemas.microsoft.com/office/drawing/2014/main" id="{33705ED5-50F2-82B7-C954-08C5C6F5BDD4}"/>
                  </a:ext>
                </a:extLst>
              </p:cNvPr>
              <p:cNvSpPr/>
              <p:nvPr/>
            </p:nvSpPr>
            <p:spPr>
              <a:xfrm>
                <a:off x="722209" y="2422136"/>
                <a:ext cx="260771" cy="142150"/>
              </a:xfrm>
              <a:prstGeom prst="ellipse">
                <a:avLst/>
              </a:prstGeom>
              <a:solidFill>
                <a:srgbClr val="14838D"/>
              </a:solidFill>
              <a:ln>
                <a:solidFill>
                  <a:srgbClr val="0F62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D5D16CF0-2CFD-6412-F1FA-6AF233AD5C69}"/>
                  </a:ext>
                </a:extLst>
              </p:cNvPr>
              <p:cNvSpPr/>
              <p:nvPr/>
            </p:nvSpPr>
            <p:spPr>
              <a:xfrm>
                <a:off x="1503212" y="2609780"/>
                <a:ext cx="287730" cy="156846"/>
              </a:xfrm>
              <a:prstGeom prst="ellipse">
                <a:avLst/>
              </a:prstGeom>
              <a:solidFill>
                <a:srgbClr val="14838D"/>
              </a:solidFill>
              <a:ln>
                <a:solidFill>
                  <a:srgbClr val="0F62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197E9559-3639-A287-02C0-3C2EC0E5A273}"/>
                  </a:ext>
                </a:extLst>
              </p:cNvPr>
              <p:cNvSpPr/>
              <p:nvPr/>
            </p:nvSpPr>
            <p:spPr>
              <a:xfrm>
                <a:off x="798060" y="2826629"/>
                <a:ext cx="394529" cy="215064"/>
              </a:xfrm>
              <a:prstGeom prst="ellipse">
                <a:avLst/>
              </a:prstGeom>
              <a:solidFill>
                <a:srgbClr val="14838D"/>
              </a:solidFill>
              <a:ln>
                <a:solidFill>
                  <a:srgbClr val="0F62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0DEBCDE5-1A96-5D20-E51A-D937FCDB4D12}"/>
                  </a:ext>
                </a:extLst>
              </p:cNvPr>
              <p:cNvSpPr/>
              <p:nvPr/>
            </p:nvSpPr>
            <p:spPr>
              <a:xfrm>
                <a:off x="1771622" y="2934161"/>
                <a:ext cx="404010" cy="220232"/>
              </a:xfrm>
              <a:prstGeom prst="ellipse">
                <a:avLst/>
              </a:prstGeom>
              <a:solidFill>
                <a:srgbClr val="14838D"/>
              </a:solidFill>
              <a:ln>
                <a:solidFill>
                  <a:srgbClr val="0F62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Connector 55">
                <a:extLst>
                  <a:ext uri="{FF2B5EF4-FFF2-40B4-BE49-F238E27FC236}">
                    <a16:creationId xmlns:a16="http://schemas.microsoft.com/office/drawing/2014/main" id="{254121F3-E16F-77D2-2286-AF6031C75EEC}"/>
                  </a:ext>
                </a:extLst>
              </p:cNvPr>
              <p:cNvCxnSpPr>
                <a:cxnSpLocks/>
                <a:stCxn id="49" idx="6"/>
                <a:endCxn id="50" idx="2"/>
              </p:cNvCxnSpPr>
              <p:nvPr/>
            </p:nvCxnSpPr>
            <p:spPr>
              <a:xfrm>
                <a:off x="982980" y="2493211"/>
                <a:ext cx="520232" cy="194992"/>
              </a:xfrm>
              <a:prstGeom prst="line">
                <a:avLst/>
              </a:prstGeom>
              <a:ln w="57150">
                <a:solidFill>
                  <a:srgbClr val="0F626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84A62C-2D12-1576-574A-4971129FE779}"/>
                  </a:ext>
                </a:extLst>
              </p:cNvPr>
              <p:cNvCxnSpPr>
                <a:cxnSpLocks/>
                <a:stCxn id="51" idx="7"/>
                <a:endCxn id="50" idx="3"/>
              </p:cNvCxnSpPr>
              <p:nvPr/>
            </p:nvCxnSpPr>
            <p:spPr>
              <a:xfrm flipV="1">
                <a:off x="1134812" y="2743656"/>
                <a:ext cx="410537" cy="114468"/>
              </a:xfrm>
              <a:prstGeom prst="line">
                <a:avLst/>
              </a:prstGeom>
              <a:ln w="57150">
                <a:solidFill>
                  <a:srgbClr val="0F626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4CA093B-D29D-E4C5-DFB8-306830455EBE}"/>
                  </a:ext>
                </a:extLst>
              </p:cNvPr>
              <p:cNvCxnSpPr>
                <a:cxnSpLocks/>
                <a:stCxn id="51" idx="6"/>
                <a:endCxn id="52" idx="2"/>
              </p:cNvCxnSpPr>
              <p:nvPr/>
            </p:nvCxnSpPr>
            <p:spPr>
              <a:xfrm>
                <a:off x="1192589" y="2934161"/>
                <a:ext cx="579033" cy="110116"/>
              </a:xfrm>
              <a:prstGeom prst="line">
                <a:avLst/>
              </a:prstGeom>
              <a:ln w="57150">
                <a:solidFill>
                  <a:srgbClr val="0F6269"/>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Effect transition="in" filter="fade">
                                      <p:cBhvr>
                                        <p:cTn id="2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91450" y="91450"/>
            <a:ext cx="8961000" cy="5487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dirty="0">
                <a:solidFill>
                  <a:schemeClr val="bg1"/>
                </a:solidFill>
              </a:rPr>
              <a:t>Saving the day... one GeoPose at a time</a:t>
            </a:r>
            <a:endParaRPr dirty="0">
              <a:solidFill>
                <a:schemeClr val="bg1"/>
              </a:solidFill>
            </a:endParaRPr>
          </a:p>
        </p:txBody>
      </p:sp>
      <p:grpSp>
        <p:nvGrpSpPr>
          <p:cNvPr id="4" name="Group 3">
            <a:extLst>
              <a:ext uri="{FF2B5EF4-FFF2-40B4-BE49-F238E27FC236}">
                <a16:creationId xmlns:a16="http://schemas.microsoft.com/office/drawing/2014/main" id="{F60C4B52-21BC-C669-A1C2-24CF74F02D88}"/>
              </a:ext>
            </a:extLst>
          </p:cNvPr>
          <p:cNvGrpSpPr/>
          <p:nvPr/>
        </p:nvGrpSpPr>
        <p:grpSpPr>
          <a:xfrm>
            <a:off x="1803620" y="3080579"/>
            <a:ext cx="458282" cy="540127"/>
            <a:chOff x="2747644" y="2302302"/>
            <a:chExt cx="1176155" cy="1386206"/>
          </a:xfrm>
        </p:grpSpPr>
        <p:sp>
          <p:nvSpPr>
            <p:cNvPr id="5" name="Graphic 5">
              <a:extLst>
                <a:ext uri="{FF2B5EF4-FFF2-40B4-BE49-F238E27FC236}">
                  <a16:creationId xmlns:a16="http://schemas.microsoft.com/office/drawing/2014/main" id="{31FAA7AB-E601-333B-778B-34786EBCDB0A}"/>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6" name="Graphic 5">
              <a:extLst>
                <a:ext uri="{FF2B5EF4-FFF2-40B4-BE49-F238E27FC236}">
                  <a16:creationId xmlns:a16="http://schemas.microsoft.com/office/drawing/2014/main" id="{A33AB540-88B9-5490-7004-153C942ACA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7644" y="2396326"/>
              <a:ext cx="1176155" cy="1176155"/>
            </a:xfrm>
            <a:prstGeom prst="rect">
              <a:avLst/>
            </a:prstGeom>
          </p:spPr>
        </p:pic>
      </p:grpSp>
      <p:grpSp>
        <p:nvGrpSpPr>
          <p:cNvPr id="7" name="Group 6">
            <a:extLst>
              <a:ext uri="{FF2B5EF4-FFF2-40B4-BE49-F238E27FC236}">
                <a16:creationId xmlns:a16="http://schemas.microsoft.com/office/drawing/2014/main" id="{135C207A-8A53-D1F7-900C-50FF0EB028E4}"/>
              </a:ext>
            </a:extLst>
          </p:cNvPr>
          <p:cNvGrpSpPr/>
          <p:nvPr/>
        </p:nvGrpSpPr>
        <p:grpSpPr>
          <a:xfrm>
            <a:off x="5994620" y="3408239"/>
            <a:ext cx="458282" cy="540127"/>
            <a:chOff x="2747644" y="2302302"/>
            <a:chExt cx="1176155" cy="1386206"/>
          </a:xfrm>
        </p:grpSpPr>
        <p:sp>
          <p:nvSpPr>
            <p:cNvPr id="8" name="Graphic 5">
              <a:extLst>
                <a:ext uri="{FF2B5EF4-FFF2-40B4-BE49-F238E27FC236}">
                  <a16:creationId xmlns:a16="http://schemas.microsoft.com/office/drawing/2014/main" id="{52BC3EB0-D085-4B39-967C-E60C82CE156A}"/>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9" name="Graphic 8">
              <a:extLst>
                <a:ext uri="{FF2B5EF4-FFF2-40B4-BE49-F238E27FC236}">
                  <a16:creationId xmlns:a16="http://schemas.microsoft.com/office/drawing/2014/main" id="{CA1F93ED-F827-DC44-38DC-07AEB77DCA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7644" y="2396326"/>
              <a:ext cx="1176155" cy="1176155"/>
            </a:xfrm>
            <a:prstGeom prst="rect">
              <a:avLst/>
            </a:prstGeom>
          </p:spPr>
        </p:pic>
      </p:grpSp>
      <p:grpSp>
        <p:nvGrpSpPr>
          <p:cNvPr id="10" name="Group 9">
            <a:extLst>
              <a:ext uri="{FF2B5EF4-FFF2-40B4-BE49-F238E27FC236}">
                <a16:creationId xmlns:a16="http://schemas.microsoft.com/office/drawing/2014/main" id="{FD576E24-7667-E2B7-7FE6-407E221F12A7}"/>
              </a:ext>
            </a:extLst>
          </p:cNvPr>
          <p:cNvGrpSpPr/>
          <p:nvPr/>
        </p:nvGrpSpPr>
        <p:grpSpPr>
          <a:xfrm>
            <a:off x="7975820" y="3575497"/>
            <a:ext cx="458282" cy="540127"/>
            <a:chOff x="2747644" y="2302302"/>
            <a:chExt cx="1176155" cy="1386206"/>
          </a:xfrm>
        </p:grpSpPr>
        <p:sp>
          <p:nvSpPr>
            <p:cNvPr id="11" name="Graphic 5">
              <a:extLst>
                <a:ext uri="{FF2B5EF4-FFF2-40B4-BE49-F238E27FC236}">
                  <a16:creationId xmlns:a16="http://schemas.microsoft.com/office/drawing/2014/main" id="{3E8D5523-C595-594D-329D-A18C8280D353}"/>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12" name="Graphic 11">
              <a:extLst>
                <a:ext uri="{FF2B5EF4-FFF2-40B4-BE49-F238E27FC236}">
                  <a16:creationId xmlns:a16="http://schemas.microsoft.com/office/drawing/2014/main" id="{07F63387-5B4A-D377-A5F6-2CD4DFE814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7644" y="2396326"/>
              <a:ext cx="1176155" cy="1176155"/>
            </a:xfrm>
            <a:prstGeom prst="rect">
              <a:avLst/>
            </a:prstGeom>
          </p:spPr>
        </p:pic>
      </p:grpSp>
      <p:grpSp>
        <p:nvGrpSpPr>
          <p:cNvPr id="13" name="Group 12">
            <a:extLst>
              <a:ext uri="{FF2B5EF4-FFF2-40B4-BE49-F238E27FC236}">
                <a16:creationId xmlns:a16="http://schemas.microsoft.com/office/drawing/2014/main" id="{1081467A-DBCD-36FA-3DE0-EA14D80D2754}"/>
              </a:ext>
            </a:extLst>
          </p:cNvPr>
          <p:cNvGrpSpPr/>
          <p:nvPr/>
        </p:nvGrpSpPr>
        <p:grpSpPr>
          <a:xfrm>
            <a:off x="8490830" y="3021967"/>
            <a:ext cx="342662" cy="403858"/>
            <a:chOff x="2747644" y="2302302"/>
            <a:chExt cx="1176155" cy="1386206"/>
          </a:xfrm>
        </p:grpSpPr>
        <p:sp>
          <p:nvSpPr>
            <p:cNvPr id="14" name="Graphic 5">
              <a:extLst>
                <a:ext uri="{FF2B5EF4-FFF2-40B4-BE49-F238E27FC236}">
                  <a16:creationId xmlns:a16="http://schemas.microsoft.com/office/drawing/2014/main" id="{55700345-AFBA-65C1-5F68-8A2D08DF8E1E}"/>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15" name="Graphic 14">
              <a:extLst>
                <a:ext uri="{FF2B5EF4-FFF2-40B4-BE49-F238E27FC236}">
                  <a16:creationId xmlns:a16="http://schemas.microsoft.com/office/drawing/2014/main" id="{52042BC4-3240-57E2-EE9D-B681BE4A53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7644" y="2396326"/>
              <a:ext cx="1176155" cy="1176155"/>
            </a:xfrm>
            <a:prstGeom prst="rect">
              <a:avLst/>
            </a:prstGeom>
          </p:spPr>
        </p:pic>
      </p:grpSp>
      <p:grpSp>
        <p:nvGrpSpPr>
          <p:cNvPr id="16" name="Group 15">
            <a:extLst>
              <a:ext uri="{FF2B5EF4-FFF2-40B4-BE49-F238E27FC236}">
                <a16:creationId xmlns:a16="http://schemas.microsoft.com/office/drawing/2014/main" id="{B5E32389-C35D-5EBC-FE25-810A2F8B27FD}"/>
              </a:ext>
            </a:extLst>
          </p:cNvPr>
          <p:cNvGrpSpPr/>
          <p:nvPr/>
        </p:nvGrpSpPr>
        <p:grpSpPr>
          <a:xfrm>
            <a:off x="4601777" y="2974165"/>
            <a:ext cx="342662" cy="403858"/>
            <a:chOff x="2747644" y="2302302"/>
            <a:chExt cx="1176155" cy="1386206"/>
          </a:xfrm>
        </p:grpSpPr>
        <p:sp>
          <p:nvSpPr>
            <p:cNvPr id="17" name="Graphic 5">
              <a:extLst>
                <a:ext uri="{FF2B5EF4-FFF2-40B4-BE49-F238E27FC236}">
                  <a16:creationId xmlns:a16="http://schemas.microsoft.com/office/drawing/2014/main" id="{39A66F78-C6D1-85FE-3194-D3CB9A08E96F}"/>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18" name="Graphic 17">
              <a:extLst>
                <a:ext uri="{FF2B5EF4-FFF2-40B4-BE49-F238E27FC236}">
                  <a16:creationId xmlns:a16="http://schemas.microsoft.com/office/drawing/2014/main" id="{16032C56-89F7-ADCA-07E9-F3A6F5E9FE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7644" y="2396326"/>
              <a:ext cx="1176155" cy="1176155"/>
            </a:xfrm>
            <a:prstGeom prst="rect">
              <a:avLst/>
            </a:prstGeom>
          </p:spPr>
        </p:pic>
      </p:grpSp>
      <p:grpSp>
        <p:nvGrpSpPr>
          <p:cNvPr id="19" name="Group 18">
            <a:extLst>
              <a:ext uri="{FF2B5EF4-FFF2-40B4-BE49-F238E27FC236}">
                <a16:creationId xmlns:a16="http://schemas.microsoft.com/office/drawing/2014/main" id="{13B48246-1F56-60E1-40DA-72011EDE8EF5}"/>
              </a:ext>
            </a:extLst>
          </p:cNvPr>
          <p:cNvGrpSpPr/>
          <p:nvPr/>
        </p:nvGrpSpPr>
        <p:grpSpPr>
          <a:xfrm>
            <a:off x="465041" y="2522316"/>
            <a:ext cx="185336" cy="218434"/>
            <a:chOff x="2747644" y="2302302"/>
            <a:chExt cx="1176155" cy="1386206"/>
          </a:xfrm>
        </p:grpSpPr>
        <p:sp>
          <p:nvSpPr>
            <p:cNvPr id="20" name="Graphic 5">
              <a:extLst>
                <a:ext uri="{FF2B5EF4-FFF2-40B4-BE49-F238E27FC236}">
                  <a16:creationId xmlns:a16="http://schemas.microsoft.com/office/drawing/2014/main" id="{DCA880AF-6A01-46EE-445C-3A589D165B6C}"/>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21" name="Graphic 20">
              <a:extLst>
                <a:ext uri="{FF2B5EF4-FFF2-40B4-BE49-F238E27FC236}">
                  <a16:creationId xmlns:a16="http://schemas.microsoft.com/office/drawing/2014/main" id="{309CA110-1858-731F-435C-796BE77167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7644" y="2396326"/>
              <a:ext cx="1176155" cy="1176155"/>
            </a:xfrm>
            <a:prstGeom prst="rect">
              <a:avLst/>
            </a:prstGeom>
          </p:spPr>
        </p:pic>
      </p:grpSp>
      <p:grpSp>
        <p:nvGrpSpPr>
          <p:cNvPr id="22" name="Group 21">
            <a:extLst>
              <a:ext uri="{FF2B5EF4-FFF2-40B4-BE49-F238E27FC236}">
                <a16:creationId xmlns:a16="http://schemas.microsoft.com/office/drawing/2014/main" id="{ED4ED15B-C5DF-4087-05C3-F2B4C03A122E}"/>
              </a:ext>
            </a:extLst>
          </p:cNvPr>
          <p:cNvGrpSpPr/>
          <p:nvPr/>
        </p:nvGrpSpPr>
        <p:grpSpPr>
          <a:xfrm>
            <a:off x="2850101" y="2523580"/>
            <a:ext cx="185336" cy="218434"/>
            <a:chOff x="2747644" y="2302302"/>
            <a:chExt cx="1176155" cy="1386206"/>
          </a:xfrm>
        </p:grpSpPr>
        <p:sp>
          <p:nvSpPr>
            <p:cNvPr id="23" name="Graphic 5">
              <a:extLst>
                <a:ext uri="{FF2B5EF4-FFF2-40B4-BE49-F238E27FC236}">
                  <a16:creationId xmlns:a16="http://schemas.microsoft.com/office/drawing/2014/main" id="{6681C658-2BB5-EB93-FE0F-42C713917E9D}"/>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24" name="Graphic 23">
              <a:extLst>
                <a:ext uri="{FF2B5EF4-FFF2-40B4-BE49-F238E27FC236}">
                  <a16:creationId xmlns:a16="http://schemas.microsoft.com/office/drawing/2014/main" id="{A300FAA1-7D81-BC2C-6B23-086917EFA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7644" y="2396326"/>
              <a:ext cx="1176155" cy="1176155"/>
            </a:xfrm>
            <a:prstGeom prst="rect">
              <a:avLst/>
            </a:prstGeom>
          </p:spPr>
        </p:pic>
      </p:grpSp>
      <p:grpSp>
        <p:nvGrpSpPr>
          <p:cNvPr id="25" name="Group 24">
            <a:extLst>
              <a:ext uri="{FF2B5EF4-FFF2-40B4-BE49-F238E27FC236}">
                <a16:creationId xmlns:a16="http://schemas.microsoft.com/office/drawing/2014/main" id="{B7F005E7-3642-53AC-4E98-59F4D123F753}"/>
              </a:ext>
            </a:extLst>
          </p:cNvPr>
          <p:cNvGrpSpPr/>
          <p:nvPr/>
        </p:nvGrpSpPr>
        <p:grpSpPr>
          <a:xfrm>
            <a:off x="8415642" y="2427915"/>
            <a:ext cx="185336" cy="218434"/>
            <a:chOff x="2747644" y="2302302"/>
            <a:chExt cx="1176155" cy="1386206"/>
          </a:xfrm>
        </p:grpSpPr>
        <p:sp>
          <p:nvSpPr>
            <p:cNvPr id="26" name="Graphic 5">
              <a:extLst>
                <a:ext uri="{FF2B5EF4-FFF2-40B4-BE49-F238E27FC236}">
                  <a16:creationId xmlns:a16="http://schemas.microsoft.com/office/drawing/2014/main" id="{64A2DAE2-ED63-D52F-6A76-788746A948AC}"/>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27" name="Graphic 26">
              <a:extLst>
                <a:ext uri="{FF2B5EF4-FFF2-40B4-BE49-F238E27FC236}">
                  <a16:creationId xmlns:a16="http://schemas.microsoft.com/office/drawing/2014/main" id="{3D554D18-CB0F-CBAE-6195-397026D41A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7644" y="2396326"/>
              <a:ext cx="1176155" cy="1176155"/>
            </a:xfrm>
            <a:prstGeom prst="rect">
              <a:avLst/>
            </a:prstGeom>
          </p:spPr>
        </p:pic>
      </p:grpSp>
      <p:grpSp>
        <p:nvGrpSpPr>
          <p:cNvPr id="28" name="Group 27">
            <a:extLst>
              <a:ext uri="{FF2B5EF4-FFF2-40B4-BE49-F238E27FC236}">
                <a16:creationId xmlns:a16="http://schemas.microsoft.com/office/drawing/2014/main" id="{18487822-7B58-D59D-B73A-8084AB4DAA16}"/>
              </a:ext>
            </a:extLst>
          </p:cNvPr>
          <p:cNvGrpSpPr/>
          <p:nvPr/>
        </p:nvGrpSpPr>
        <p:grpSpPr>
          <a:xfrm>
            <a:off x="3259040" y="4452179"/>
            <a:ext cx="458282" cy="540127"/>
            <a:chOff x="2747644" y="2302302"/>
            <a:chExt cx="1176155" cy="1386206"/>
          </a:xfrm>
        </p:grpSpPr>
        <p:sp>
          <p:nvSpPr>
            <p:cNvPr id="29" name="Graphic 5">
              <a:extLst>
                <a:ext uri="{FF2B5EF4-FFF2-40B4-BE49-F238E27FC236}">
                  <a16:creationId xmlns:a16="http://schemas.microsoft.com/office/drawing/2014/main" id="{5C828468-006B-BC0D-32F5-1B62C97C2665}"/>
                </a:ext>
              </a:extLst>
            </p:cNvPr>
            <p:cNvSpPr/>
            <p:nvPr/>
          </p:nvSpPr>
          <p:spPr>
            <a:xfrm>
              <a:off x="2807644" y="2302302"/>
              <a:ext cx="1056156" cy="1386206"/>
            </a:xfrm>
            <a:custGeom>
              <a:avLst/>
              <a:gdLst>
                <a:gd name="connsiteX0" fmla="*/ 528078 w 1056156"/>
                <a:gd name="connsiteY0" fmla="*/ 0 h 1386204"/>
                <a:gd name="connsiteX1" fmla="*/ 0 w 1056156"/>
                <a:gd name="connsiteY1" fmla="*/ 528078 h 1386204"/>
                <a:gd name="connsiteX2" fmla="*/ 528078 w 1056156"/>
                <a:gd name="connsiteY2" fmla="*/ 1386205 h 1386204"/>
                <a:gd name="connsiteX3" fmla="*/ 1056156 w 1056156"/>
                <a:gd name="connsiteY3" fmla="*/ 528078 h 1386204"/>
                <a:gd name="connsiteX4" fmla="*/ 528078 w 1056156"/>
                <a:gd name="connsiteY4" fmla="*/ 0 h 1386204"/>
                <a:gd name="connsiteX5" fmla="*/ 493558 w 1056156"/>
                <a:gd name="connsiteY5" fmla="*/ 133526 h 1386204"/>
                <a:gd name="connsiteX6" fmla="*/ 808135 w 1056156"/>
                <a:gd name="connsiteY6" fmla="*/ 248020 h 1386204"/>
                <a:gd name="connsiteX7" fmla="*/ 885331 w 1056156"/>
                <a:gd name="connsiteY7" fmla="*/ 698631 h 1386204"/>
                <a:gd name="connsiteX8" fmla="*/ 782634 w 1056156"/>
                <a:gd name="connsiteY8" fmla="*/ 595933 h 1386204"/>
                <a:gd name="connsiteX9" fmla="*/ 714778 w 1056156"/>
                <a:gd name="connsiteY9" fmla="*/ 341378 h 1386204"/>
                <a:gd name="connsiteX10" fmla="*/ 341378 w 1056156"/>
                <a:gd name="connsiteY10" fmla="*/ 341378 h 1386204"/>
                <a:gd name="connsiteX11" fmla="*/ 341378 w 1056156"/>
                <a:gd name="connsiteY11" fmla="*/ 714778 h 1386204"/>
                <a:gd name="connsiteX12" fmla="*/ 596417 w 1056156"/>
                <a:gd name="connsiteY12" fmla="*/ 783123 h 1386204"/>
                <a:gd name="connsiteX13" fmla="*/ 434729 w 1056156"/>
                <a:gd name="connsiteY13" fmla="*/ 621427 h 1386204"/>
                <a:gd name="connsiteX14" fmla="*/ 434729 w 1056156"/>
                <a:gd name="connsiteY14" fmla="*/ 434729 h 1386204"/>
                <a:gd name="connsiteX15" fmla="*/ 621427 w 1056156"/>
                <a:gd name="connsiteY15" fmla="*/ 434729 h 1386204"/>
                <a:gd name="connsiteX16" fmla="*/ 621427 w 1056156"/>
                <a:gd name="connsiteY16" fmla="*/ 621427 h 1386204"/>
                <a:gd name="connsiteX17" fmla="*/ 714778 w 1056156"/>
                <a:gd name="connsiteY17" fmla="*/ 714778 h 1386204"/>
                <a:gd name="connsiteX18" fmla="*/ 808135 w 1056156"/>
                <a:gd name="connsiteY18" fmla="*/ 808135 h 1386204"/>
                <a:gd name="connsiteX19" fmla="*/ 248021 w 1056156"/>
                <a:gd name="connsiteY19" fmla="*/ 808135 h 1386204"/>
                <a:gd name="connsiteX20" fmla="*/ 248021 w 1056156"/>
                <a:gd name="connsiteY20" fmla="*/ 248020 h 1386204"/>
                <a:gd name="connsiteX21" fmla="*/ 493558 w 1056156"/>
                <a:gd name="connsiteY21" fmla="*/ 133526 h 1386204"/>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341378 w 1056156"/>
                <a:gd name="connsiteY11" fmla="*/ 714778 h 1386205"/>
                <a:gd name="connsiteX12" fmla="*/ 596417 w 1056156"/>
                <a:gd name="connsiteY12" fmla="*/ 783123 h 1386205"/>
                <a:gd name="connsiteX13" fmla="*/ 434729 w 1056156"/>
                <a:gd name="connsiteY13" fmla="*/ 621427 h 1386205"/>
                <a:gd name="connsiteX14" fmla="*/ 434729 w 1056156"/>
                <a:gd name="connsiteY14" fmla="*/ 434729 h 1386205"/>
                <a:gd name="connsiteX15" fmla="*/ 621427 w 1056156"/>
                <a:gd name="connsiteY15" fmla="*/ 434729 h 1386205"/>
                <a:gd name="connsiteX16" fmla="*/ 621427 w 1056156"/>
                <a:gd name="connsiteY16" fmla="*/ 621427 h 1386205"/>
                <a:gd name="connsiteX17" fmla="*/ 714778 w 1056156"/>
                <a:gd name="connsiteY17" fmla="*/ 714778 h 1386205"/>
                <a:gd name="connsiteX18" fmla="*/ 808135 w 1056156"/>
                <a:gd name="connsiteY18" fmla="*/ 808135 h 1386205"/>
                <a:gd name="connsiteX19" fmla="*/ 248021 w 1056156"/>
                <a:gd name="connsiteY19" fmla="*/ 248020 h 1386205"/>
                <a:gd name="connsiteX20" fmla="*/ 493558 w 1056156"/>
                <a:gd name="connsiteY2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596417 w 1056156"/>
                <a:gd name="connsiteY11" fmla="*/ 783123 h 1386205"/>
                <a:gd name="connsiteX12" fmla="*/ 434729 w 1056156"/>
                <a:gd name="connsiteY12" fmla="*/ 621427 h 1386205"/>
                <a:gd name="connsiteX13" fmla="*/ 434729 w 1056156"/>
                <a:gd name="connsiteY13" fmla="*/ 434729 h 1386205"/>
                <a:gd name="connsiteX14" fmla="*/ 621427 w 1056156"/>
                <a:gd name="connsiteY14" fmla="*/ 434729 h 1386205"/>
                <a:gd name="connsiteX15" fmla="*/ 621427 w 1056156"/>
                <a:gd name="connsiteY15" fmla="*/ 621427 h 1386205"/>
                <a:gd name="connsiteX16" fmla="*/ 714778 w 1056156"/>
                <a:gd name="connsiteY16" fmla="*/ 714778 h 1386205"/>
                <a:gd name="connsiteX17" fmla="*/ 808135 w 1056156"/>
                <a:gd name="connsiteY17" fmla="*/ 808135 h 1386205"/>
                <a:gd name="connsiteX18" fmla="*/ 248021 w 1056156"/>
                <a:gd name="connsiteY18" fmla="*/ 248020 h 1386205"/>
                <a:gd name="connsiteX19" fmla="*/ 493558 w 1056156"/>
                <a:gd name="connsiteY1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808135 w 1056156"/>
                <a:gd name="connsiteY16" fmla="*/ 808135 h 1386205"/>
                <a:gd name="connsiteX17" fmla="*/ 248021 w 1056156"/>
                <a:gd name="connsiteY17" fmla="*/ 248020 h 1386205"/>
                <a:gd name="connsiteX18" fmla="*/ 493558 w 1056156"/>
                <a:gd name="connsiteY1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885331 w 1056156"/>
                <a:gd name="connsiteY7" fmla="*/ 698631 h 1386205"/>
                <a:gd name="connsiteX8" fmla="*/ 782634 w 1056156"/>
                <a:gd name="connsiteY8" fmla="*/ 595933 h 1386205"/>
                <a:gd name="connsiteX9" fmla="*/ 714778 w 1056156"/>
                <a:gd name="connsiteY9" fmla="*/ 341378 h 1386205"/>
                <a:gd name="connsiteX10" fmla="*/ 341378 w 1056156"/>
                <a:gd name="connsiteY10" fmla="*/ 341378 h 1386205"/>
                <a:gd name="connsiteX11" fmla="*/ 434729 w 1056156"/>
                <a:gd name="connsiteY11" fmla="*/ 621427 h 1386205"/>
                <a:gd name="connsiteX12" fmla="*/ 434729 w 1056156"/>
                <a:gd name="connsiteY12" fmla="*/ 434729 h 1386205"/>
                <a:gd name="connsiteX13" fmla="*/ 621427 w 1056156"/>
                <a:gd name="connsiteY13" fmla="*/ 434729 h 1386205"/>
                <a:gd name="connsiteX14" fmla="*/ 621427 w 1056156"/>
                <a:gd name="connsiteY14" fmla="*/ 621427 h 1386205"/>
                <a:gd name="connsiteX15" fmla="*/ 714778 w 1056156"/>
                <a:gd name="connsiteY15" fmla="*/ 714778 h 1386205"/>
                <a:gd name="connsiteX16" fmla="*/ 248021 w 1056156"/>
                <a:gd name="connsiteY16" fmla="*/ 248020 h 1386205"/>
                <a:gd name="connsiteX17" fmla="*/ 493558 w 1056156"/>
                <a:gd name="connsiteY1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714778 w 1056156"/>
                <a:gd name="connsiteY14" fmla="*/ 714778 h 1386205"/>
                <a:gd name="connsiteX15" fmla="*/ 248021 w 1056156"/>
                <a:gd name="connsiteY15" fmla="*/ 248020 h 1386205"/>
                <a:gd name="connsiteX16" fmla="*/ 493558 w 1056156"/>
                <a:gd name="connsiteY16"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621427 w 1056156"/>
                <a:gd name="connsiteY13" fmla="*/ 621427 h 1386205"/>
                <a:gd name="connsiteX14" fmla="*/ 248021 w 1056156"/>
                <a:gd name="connsiteY14" fmla="*/ 248020 h 1386205"/>
                <a:gd name="connsiteX15" fmla="*/ 493558 w 1056156"/>
                <a:gd name="connsiteY15"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82634 w 1056156"/>
                <a:gd name="connsiteY7" fmla="*/ 595933 h 1386205"/>
                <a:gd name="connsiteX8" fmla="*/ 714778 w 1056156"/>
                <a:gd name="connsiteY8" fmla="*/ 341378 h 1386205"/>
                <a:gd name="connsiteX9" fmla="*/ 341378 w 1056156"/>
                <a:gd name="connsiteY9" fmla="*/ 341378 h 1386205"/>
                <a:gd name="connsiteX10" fmla="*/ 434729 w 1056156"/>
                <a:gd name="connsiteY10" fmla="*/ 621427 h 1386205"/>
                <a:gd name="connsiteX11" fmla="*/ 434729 w 1056156"/>
                <a:gd name="connsiteY11" fmla="*/ 434729 h 1386205"/>
                <a:gd name="connsiteX12" fmla="*/ 621427 w 1056156"/>
                <a:gd name="connsiteY12" fmla="*/ 434729 h 1386205"/>
                <a:gd name="connsiteX13" fmla="*/ 248021 w 1056156"/>
                <a:gd name="connsiteY13" fmla="*/ 248020 h 1386205"/>
                <a:gd name="connsiteX14" fmla="*/ 493558 w 1056156"/>
                <a:gd name="connsiteY14"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714778 w 1056156"/>
                <a:gd name="connsiteY7" fmla="*/ 341378 h 1386205"/>
                <a:gd name="connsiteX8" fmla="*/ 341378 w 1056156"/>
                <a:gd name="connsiteY8" fmla="*/ 341378 h 1386205"/>
                <a:gd name="connsiteX9" fmla="*/ 434729 w 1056156"/>
                <a:gd name="connsiteY9" fmla="*/ 621427 h 1386205"/>
                <a:gd name="connsiteX10" fmla="*/ 434729 w 1056156"/>
                <a:gd name="connsiteY10" fmla="*/ 434729 h 1386205"/>
                <a:gd name="connsiteX11" fmla="*/ 621427 w 1056156"/>
                <a:gd name="connsiteY11" fmla="*/ 434729 h 1386205"/>
                <a:gd name="connsiteX12" fmla="*/ 248021 w 1056156"/>
                <a:gd name="connsiteY12" fmla="*/ 248020 h 1386205"/>
                <a:gd name="connsiteX13" fmla="*/ 493558 w 1056156"/>
                <a:gd name="connsiteY13"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621427 w 1056156"/>
                <a:gd name="connsiteY10" fmla="*/ 434729 h 1386205"/>
                <a:gd name="connsiteX11" fmla="*/ 248021 w 1056156"/>
                <a:gd name="connsiteY11" fmla="*/ 248020 h 1386205"/>
                <a:gd name="connsiteX12" fmla="*/ 493558 w 1056156"/>
                <a:gd name="connsiteY12"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621427 h 1386205"/>
                <a:gd name="connsiteX9" fmla="*/ 434729 w 1056156"/>
                <a:gd name="connsiteY9" fmla="*/ 434729 h 1386205"/>
                <a:gd name="connsiteX10" fmla="*/ 248021 w 1056156"/>
                <a:gd name="connsiteY10" fmla="*/ 248020 h 1386205"/>
                <a:gd name="connsiteX11" fmla="*/ 493558 w 1056156"/>
                <a:gd name="connsiteY11"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434729 w 1056156"/>
                <a:gd name="connsiteY8" fmla="*/ 434729 h 1386205"/>
                <a:gd name="connsiteX9" fmla="*/ 248021 w 1056156"/>
                <a:gd name="connsiteY9" fmla="*/ 248020 h 1386205"/>
                <a:gd name="connsiteX10" fmla="*/ 493558 w 1056156"/>
                <a:gd name="connsiteY10"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341378 w 1056156"/>
                <a:gd name="connsiteY7" fmla="*/ 341378 h 1386205"/>
                <a:gd name="connsiteX8" fmla="*/ 248021 w 1056156"/>
                <a:gd name="connsiteY8" fmla="*/ 248020 h 1386205"/>
                <a:gd name="connsiteX9" fmla="*/ 493558 w 1056156"/>
                <a:gd name="connsiteY9"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248021 w 1056156"/>
                <a:gd name="connsiteY7" fmla="*/ 248020 h 1386205"/>
                <a:gd name="connsiteX8" fmla="*/ 493558 w 1056156"/>
                <a:gd name="connsiteY8"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 name="connsiteX5" fmla="*/ 493558 w 1056156"/>
                <a:gd name="connsiteY5" fmla="*/ 133526 h 1386205"/>
                <a:gd name="connsiteX6" fmla="*/ 808135 w 1056156"/>
                <a:gd name="connsiteY6" fmla="*/ 248020 h 1386205"/>
                <a:gd name="connsiteX7" fmla="*/ 493558 w 1056156"/>
                <a:gd name="connsiteY7" fmla="*/ 133526 h 1386205"/>
                <a:gd name="connsiteX0" fmla="*/ 528078 w 1056156"/>
                <a:gd name="connsiteY0" fmla="*/ 0 h 1386205"/>
                <a:gd name="connsiteX1" fmla="*/ 0 w 1056156"/>
                <a:gd name="connsiteY1" fmla="*/ 528078 h 1386205"/>
                <a:gd name="connsiteX2" fmla="*/ 528078 w 1056156"/>
                <a:gd name="connsiteY2" fmla="*/ 1386205 h 1386205"/>
                <a:gd name="connsiteX3" fmla="*/ 1056156 w 1056156"/>
                <a:gd name="connsiteY3" fmla="*/ 528078 h 1386205"/>
                <a:gd name="connsiteX4" fmla="*/ 528078 w 1056156"/>
                <a:gd name="connsiteY4" fmla="*/ 0 h 1386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156" h="1386205">
                  <a:moveTo>
                    <a:pt x="528078" y="0"/>
                  </a:moveTo>
                  <a:cubicBezTo>
                    <a:pt x="236428" y="0"/>
                    <a:pt x="0" y="236429"/>
                    <a:pt x="0" y="528078"/>
                  </a:cubicBezTo>
                  <a:cubicBezTo>
                    <a:pt x="0" y="924137"/>
                    <a:pt x="528078" y="1386205"/>
                    <a:pt x="528078" y="1386205"/>
                  </a:cubicBezTo>
                  <a:cubicBezTo>
                    <a:pt x="528078" y="1386205"/>
                    <a:pt x="1056156" y="924137"/>
                    <a:pt x="1056156" y="528078"/>
                  </a:cubicBezTo>
                  <a:cubicBezTo>
                    <a:pt x="1056156" y="236429"/>
                    <a:pt x="819728" y="0"/>
                    <a:pt x="528078" y="0"/>
                  </a:cubicBezTo>
                  <a:close/>
                </a:path>
              </a:pathLst>
            </a:custGeom>
            <a:solidFill>
              <a:schemeClr val="bg1"/>
            </a:solidFill>
            <a:ln w="76200" cap="flat">
              <a:noFill/>
              <a:prstDash val="solid"/>
              <a:miter/>
            </a:ln>
          </p:spPr>
          <p:txBody>
            <a:bodyPr rtlCol="0" anchor="ctr"/>
            <a:lstStyle/>
            <a:p>
              <a:endParaRPr lang="en-US" dirty="0"/>
            </a:p>
          </p:txBody>
        </p:sp>
        <p:pic>
          <p:nvPicPr>
            <p:cNvPr id="30" name="Graphic 29">
              <a:extLst>
                <a:ext uri="{FF2B5EF4-FFF2-40B4-BE49-F238E27FC236}">
                  <a16:creationId xmlns:a16="http://schemas.microsoft.com/office/drawing/2014/main" id="{69E698DB-3C82-FF4C-5B89-28E0953A29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7644" y="2396326"/>
              <a:ext cx="1176155" cy="1176155"/>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
                                        <p:tgtEl>
                                          <p:spTgt spid="7"/>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
                                        <p:tgtEl>
                                          <p:spTgt spid="10"/>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00"/>
                                        <p:tgtEl>
                                          <p:spTgt spid="16"/>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00"/>
                                        <p:tgtEl>
                                          <p:spTgt spid="19"/>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
                                        <p:tgtEl>
                                          <p:spTgt spid="22"/>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200"/>
                                        <p:tgtEl>
                                          <p:spTgt spid="25"/>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a:extLst>
            <a:ext uri="{FF2B5EF4-FFF2-40B4-BE49-F238E27FC236}">
              <a16:creationId xmlns:a16="http://schemas.microsoft.com/office/drawing/2014/main" id="{8A2ED889-9BEE-2C74-BEEC-57F2A26F8965}"/>
            </a:ext>
          </a:extLst>
        </p:cNvPr>
        <p:cNvGrpSpPr/>
        <p:nvPr/>
      </p:nvGrpSpPr>
      <p:grpSpPr>
        <a:xfrm>
          <a:off x="0" y="0"/>
          <a:ext cx="0" cy="0"/>
          <a:chOff x="0" y="0"/>
          <a:chExt cx="0" cy="0"/>
        </a:xfrm>
      </p:grpSpPr>
      <p:sp>
        <p:nvSpPr>
          <p:cNvPr id="95" name="Google Shape;95;p19">
            <a:extLst>
              <a:ext uri="{FF2B5EF4-FFF2-40B4-BE49-F238E27FC236}">
                <a16:creationId xmlns:a16="http://schemas.microsoft.com/office/drawing/2014/main" id="{DB998AB3-F7A3-CE68-F4DC-552A0349DD0E}"/>
              </a:ext>
            </a:extLst>
          </p:cNvPr>
          <p:cNvSpPr txBox="1">
            <a:spLocks noGrp="1"/>
          </p:cNvSpPr>
          <p:nvPr>
            <p:ph type="title"/>
          </p:nvPr>
        </p:nvSpPr>
        <p:spPr>
          <a:xfrm>
            <a:off x="292608" y="292608"/>
            <a:ext cx="8961000" cy="548700"/>
          </a:xfrm>
          <a:prstGeom prst="rect">
            <a:avLst/>
          </a:prstGeom>
        </p:spPr>
        <p:txBody>
          <a:bodyPr spcFirstLastPara="1" wrap="square" lIns="45700" tIns="45700" rIns="45700" bIns="45700" anchor="t" anchorCtr="0">
            <a:noAutofit/>
          </a:bodyPr>
          <a:lstStyle/>
          <a:p>
            <a:pPr marL="0" lvl="0" indent="0" algn="l" rtl="0">
              <a:spcBef>
                <a:spcPts val="0"/>
              </a:spcBef>
              <a:spcAft>
                <a:spcPts val="0"/>
              </a:spcAft>
              <a:buNone/>
            </a:pPr>
            <a:r>
              <a:rPr lang="en-US" dirty="0"/>
              <a:t>Next Standards (Using GeoPose and </a:t>
            </a:r>
            <a:r>
              <a:rPr lang="en-US" dirty="0" err="1"/>
              <a:t>CesiumJS</a:t>
            </a:r>
            <a:r>
              <a:rPr lang="en-US" dirty="0"/>
              <a:t>)</a:t>
            </a:r>
          </a:p>
        </p:txBody>
      </p:sp>
      <p:sp>
        <p:nvSpPr>
          <p:cNvPr id="11" name="Text Placeholder 2">
            <a:extLst>
              <a:ext uri="{FF2B5EF4-FFF2-40B4-BE49-F238E27FC236}">
                <a16:creationId xmlns:a16="http://schemas.microsoft.com/office/drawing/2014/main" id="{66B585D0-336B-ED20-3938-A2EFDB9E989B}"/>
              </a:ext>
            </a:extLst>
          </p:cNvPr>
          <p:cNvSpPr>
            <a:spLocks noGrp="1"/>
          </p:cNvSpPr>
          <p:nvPr>
            <p:ph type="body" idx="1"/>
          </p:nvPr>
        </p:nvSpPr>
        <p:spPr>
          <a:xfrm>
            <a:off x="3192779" y="4082535"/>
            <a:ext cx="2453786" cy="809014"/>
          </a:xfrm>
        </p:spPr>
        <p:txBody>
          <a:bodyPr/>
          <a:lstStyle/>
          <a:p>
            <a:pPr marL="114300" indent="0" algn="ctr">
              <a:buNone/>
            </a:pPr>
            <a:r>
              <a:rPr lang="en-US" b="1" dirty="0"/>
              <a:t>Reality Modelling Language (RML)</a:t>
            </a:r>
            <a:endParaRPr lang="en-US" dirty="0"/>
          </a:p>
        </p:txBody>
      </p:sp>
      <p:grpSp>
        <p:nvGrpSpPr>
          <p:cNvPr id="17" name="Group 16">
            <a:extLst>
              <a:ext uri="{FF2B5EF4-FFF2-40B4-BE49-F238E27FC236}">
                <a16:creationId xmlns:a16="http://schemas.microsoft.com/office/drawing/2014/main" id="{4503B092-3E43-500D-14F2-6EE0BAAE9488}"/>
              </a:ext>
            </a:extLst>
          </p:cNvPr>
          <p:cNvGrpSpPr/>
          <p:nvPr/>
        </p:nvGrpSpPr>
        <p:grpSpPr>
          <a:xfrm>
            <a:off x="292608" y="1164068"/>
            <a:ext cx="2605894" cy="3777089"/>
            <a:chOff x="292608" y="1118348"/>
            <a:chExt cx="2605894" cy="3777089"/>
          </a:xfrm>
        </p:grpSpPr>
        <p:sp>
          <p:nvSpPr>
            <p:cNvPr id="12" name="Text Placeholder 2">
              <a:extLst>
                <a:ext uri="{FF2B5EF4-FFF2-40B4-BE49-F238E27FC236}">
                  <a16:creationId xmlns:a16="http://schemas.microsoft.com/office/drawing/2014/main" id="{F6EC93A7-8E85-6443-B5EC-AB1430896508}"/>
                </a:ext>
              </a:extLst>
            </p:cNvPr>
            <p:cNvSpPr txBox="1">
              <a:spLocks/>
            </p:cNvSpPr>
            <p:nvPr/>
          </p:nvSpPr>
          <p:spPr>
            <a:xfrm>
              <a:off x="292608" y="4086423"/>
              <a:ext cx="2605894" cy="809014"/>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1pPr>
              <a:lvl2pPr marL="914400" marR="0" lvl="1"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2pPr>
              <a:lvl3pPr marL="1371600" marR="0" lvl="2"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3pPr>
              <a:lvl4pPr marL="1828800" marR="0" lvl="3"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4pPr>
              <a:lvl5pPr marL="2286000" marR="0" lvl="4"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5pPr>
              <a:lvl6pPr marL="2743200" marR="0" lvl="5"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6pPr>
              <a:lvl7pPr marL="3200400" marR="0" lvl="6"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7pPr>
              <a:lvl8pPr marL="3657600" marR="0" lvl="7"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8pPr>
              <a:lvl9pPr marL="4114800" marR="0" lvl="8"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9pPr>
            </a:lstStyle>
            <a:p>
              <a:pPr marL="114300" indent="0" algn="ctr">
                <a:buFont typeface="Play"/>
                <a:buNone/>
              </a:pPr>
              <a:r>
                <a:rPr lang="en-US" b="1" dirty="0"/>
                <a:t>Visual Positioning System (</a:t>
              </a:r>
              <a:r>
                <a:rPr lang="en-US" b="1" dirty="0" err="1"/>
                <a:t>OpenVPS</a:t>
              </a:r>
              <a:r>
                <a:rPr lang="en-US" b="1" dirty="0"/>
                <a:t>)</a:t>
              </a:r>
              <a:endParaRPr lang="en-US" dirty="0"/>
            </a:p>
          </p:txBody>
        </p:sp>
        <p:pic>
          <p:nvPicPr>
            <p:cNvPr id="15" name="Picture 14">
              <a:extLst>
                <a:ext uri="{FF2B5EF4-FFF2-40B4-BE49-F238E27FC236}">
                  <a16:creationId xmlns:a16="http://schemas.microsoft.com/office/drawing/2014/main" id="{A71B9471-BCB1-C526-A227-4AB9A29B08C4}"/>
                </a:ext>
              </a:extLst>
            </p:cNvPr>
            <p:cNvPicPr>
              <a:picLocks noChangeAspect="1"/>
            </p:cNvPicPr>
            <p:nvPr/>
          </p:nvPicPr>
          <p:blipFill>
            <a:blip r:embed="rId3"/>
            <a:srcRect l="18756" r="1"/>
            <a:stretch/>
          </p:blipFill>
          <p:spPr>
            <a:xfrm>
              <a:off x="541165" y="1118348"/>
              <a:ext cx="2163935" cy="2870434"/>
            </a:xfrm>
            <a:prstGeom prst="rect">
              <a:avLst/>
            </a:prstGeom>
            <a:ln>
              <a:solidFill>
                <a:schemeClr val="tx1"/>
              </a:solidFill>
            </a:ln>
          </p:spPr>
        </p:pic>
      </p:grpSp>
      <p:grpSp>
        <p:nvGrpSpPr>
          <p:cNvPr id="18" name="Group 17">
            <a:extLst>
              <a:ext uri="{FF2B5EF4-FFF2-40B4-BE49-F238E27FC236}">
                <a16:creationId xmlns:a16="http://schemas.microsoft.com/office/drawing/2014/main" id="{42F5E9D3-E9EC-ABF6-AF59-CB656D5B6EA5}"/>
              </a:ext>
            </a:extLst>
          </p:cNvPr>
          <p:cNvGrpSpPr/>
          <p:nvPr/>
        </p:nvGrpSpPr>
        <p:grpSpPr>
          <a:xfrm>
            <a:off x="6057754" y="1180728"/>
            <a:ext cx="2453786" cy="3760429"/>
            <a:chOff x="6057754" y="1135008"/>
            <a:chExt cx="2453786" cy="3760429"/>
          </a:xfrm>
        </p:grpSpPr>
        <p:sp>
          <p:nvSpPr>
            <p:cNvPr id="13" name="Text Placeholder 2">
              <a:extLst>
                <a:ext uri="{FF2B5EF4-FFF2-40B4-BE49-F238E27FC236}">
                  <a16:creationId xmlns:a16="http://schemas.microsoft.com/office/drawing/2014/main" id="{DFC85F71-6BE2-5A5B-5407-F67FE89B5C81}"/>
                </a:ext>
              </a:extLst>
            </p:cNvPr>
            <p:cNvSpPr txBox="1">
              <a:spLocks/>
            </p:cNvSpPr>
            <p:nvPr/>
          </p:nvSpPr>
          <p:spPr>
            <a:xfrm>
              <a:off x="6057754" y="4086423"/>
              <a:ext cx="2453786" cy="809014"/>
            </a:xfrm>
            <a:prstGeom prst="rect">
              <a:avLst/>
            </a:prstGeom>
            <a:noFill/>
            <a:ln>
              <a:noFill/>
            </a:ln>
          </p:spPr>
          <p:txBody>
            <a:bodyPr spcFirstLastPara="1" wrap="square" lIns="45700" tIns="45700" rIns="45700" bIns="45700"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1pPr>
              <a:lvl2pPr marL="914400" marR="0" lvl="1"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2pPr>
              <a:lvl3pPr marL="1371600" marR="0" lvl="2"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3pPr>
              <a:lvl4pPr marL="1828800" marR="0" lvl="3"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4pPr>
              <a:lvl5pPr marL="2286000" marR="0" lvl="4"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5pPr>
              <a:lvl6pPr marL="2743200" marR="0" lvl="5"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6pPr>
              <a:lvl7pPr marL="3200400" marR="0" lvl="6"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7pPr>
              <a:lvl8pPr marL="3657600" marR="0" lvl="7"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8pPr>
              <a:lvl9pPr marL="4114800" marR="0" lvl="8" indent="-317500" algn="l" rtl="0">
                <a:lnSpc>
                  <a:spcPct val="115000"/>
                </a:lnSpc>
                <a:spcBef>
                  <a:spcPts val="0"/>
                </a:spcBef>
                <a:spcAft>
                  <a:spcPts val="0"/>
                </a:spcAft>
                <a:buClr>
                  <a:schemeClr val="dk1"/>
                </a:buClr>
                <a:buSzPts val="1400"/>
                <a:buFont typeface="Play"/>
                <a:buChar char="■"/>
                <a:defRPr sz="1400" b="0" i="0" u="none" strike="noStrike" cap="none">
                  <a:solidFill>
                    <a:schemeClr val="dk1"/>
                  </a:solidFill>
                  <a:latin typeface="Play"/>
                  <a:ea typeface="Play"/>
                  <a:cs typeface="Play"/>
                  <a:sym typeface="Play"/>
                </a:defRPr>
              </a:lvl9pPr>
            </a:lstStyle>
            <a:p>
              <a:pPr marL="114300" indent="0" algn="ctr">
                <a:buFont typeface="Play"/>
                <a:buNone/>
              </a:pPr>
              <a:r>
                <a:rPr lang="en-US" b="1" dirty="0"/>
                <a:t>(Insert your standard here)</a:t>
              </a:r>
              <a:endParaRPr lang="en-US" dirty="0"/>
            </a:p>
          </p:txBody>
        </p:sp>
        <p:sp>
          <p:nvSpPr>
            <p:cNvPr id="16" name="Rectangle 15">
              <a:extLst>
                <a:ext uri="{FF2B5EF4-FFF2-40B4-BE49-F238E27FC236}">
                  <a16:creationId xmlns:a16="http://schemas.microsoft.com/office/drawing/2014/main" id="{16D1625F-002A-F33B-0432-38EDF9591D8A}"/>
                </a:ext>
              </a:extLst>
            </p:cNvPr>
            <p:cNvSpPr/>
            <p:nvPr/>
          </p:nvSpPr>
          <p:spPr>
            <a:xfrm>
              <a:off x="6202680" y="1135008"/>
              <a:ext cx="2163934" cy="287348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600" dirty="0">
                  <a:solidFill>
                    <a:srgbClr val="14838D"/>
                  </a:solidFill>
                </a:rPr>
                <a:t>?</a:t>
              </a:r>
            </a:p>
          </p:txBody>
        </p:sp>
      </p:grpSp>
      <p:pic>
        <p:nvPicPr>
          <p:cNvPr id="19" name="Picture 18">
            <a:extLst>
              <a:ext uri="{FF2B5EF4-FFF2-40B4-BE49-F238E27FC236}">
                <a16:creationId xmlns:a16="http://schemas.microsoft.com/office/drawing/2014/main" id="{08567881-F002-371D-D534-74794A0FD6DA}"/>
              </a:ext>
            </a:extLst>
          </p:cNvPr>
          <p:cNvPicPr>
            <a:picLocks noChangeAspect="1"/>
          </p:cNvPicPr>
          <p:nvPr/>
        </p:nvPicPr>
        <p:blipFill>
          <a:blip r:embed="rId4"/>
          <a:stretch>
            <a:fillRect/>
          </a:stretch>
        </p:blipFill>
        <p:spPr>
          <a:xfrm>
            <a:off x="3337705" y="1164068"/>
            <a:ext cx="2163935" cy="2840164"/>
          </a:xfrm>
          <a:prstGeom prst="rect">
            <a:avLst/>
          </a:prstGeom>
          <a:ln>
            <a:solidFill>
              <a:schemeClr val="tx1"/>
            </a:solidFill>
          </a:ln>
        </p:spPr>
      </p:pic>
    </p:spTree>
    <p:extLst>
      <p:ext uri="{BB962C8B-B14F-4D97-AF65-F5344CB8AC3E}">
        <p14:creationId xmlns:p14="http://schemas.microsoft.com/office/powerpoint/2010/main" val="326991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1630</Words>
  <Application>Microsoft Macintosh PowerPoint</Application>
  <PresentationFormat>On-screen Show (16:9)</PresentationFormat>
  <Paragraphs>88</Paragraphs>
  <Slides>13</Slides>
  <Notes>13</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Play</vt:lpstr>
      <vt:lpstr>Arial</vt:lpstr>
      <vt:lpstr>Simple Light</vt:lpstr>
      <vt:lpstr>Opportunities for Real-Time Collaboration and Risk Reduction in  Emergency Management with OGC GeoPose</vt:lpstr>
      <vt:lpstr>Speaker Information</vt:lpstr>
      <vt:lpstr>It's a (Too) Beautiful Day Outside…</vt:lpstr>
      <vt:lpstr>Disaster Strikes! </vt:lpstr>
      <vt:lpstr>(OGC) GeoPose to the Rescue!</vt:lpstr>
      <vt:lpstr>What is (OGC) GeoPose?</vt:lpstr>
      <vt:lpstr>How can GeoPoses be used?</vt:lpstr>
      <vt:lpstr>Saving the day... one GeoPose at a time</vt:lpstr>
      <vt:lpstr>Next Standards (Using GeoPose and CesiumJS)</vt:lpstr>
      <vt:lpstr>Help Us GeoPose the Future</vt:lpstr>
      <vt:lpstr>Abstract</vt:lpstr>
      <vt:lpstr>Cesium Brand Elements</vt:lpstr>
      <vt:lpstr>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Opportunities for Real-Time Collaboration and Risk Reduction in  Emergency Management with OGC GeoPose</dc:title>
  <cp:lastModifiedBy>cperey</cp:lastModifiedBy>
  <cp:revision>2</cp:revision>
  <dcterms:modified xsi:type="dcterms:W3CDTF">2025-07-05T14:45:09Z</dcterms:modified>
</cp:coreProperties>
</file>